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PT Sans"/>
      <p:regular r:id="rId46"/>
      <p:bold r:id="rId47"/>
      <p:italic r:id="rId48"/>
      <p:boldItalic r:id="rId49"/>
    </p:embeddedFont>
    <p:embeddedFont>
      <p:font typeface="Manjari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PTSans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njari-bold.fntdata"/><Relationship Id="rId50" Type="http://schemas.openxmlformats.org/officeDocument/2006/relationships/font" Target="fonts/Manjari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8c61eed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8c61eed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bba77fb0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9bba77fb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5dd3862e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5dd3862e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5981db7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5981db7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bba77fb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bba77fb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5dd3862e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95dd3862e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5dd3862e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95dd3862e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5dd3862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5dd386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5dd3862e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5dd3862e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95dd3862e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95dd3862e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3d5b908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3d5b908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9bba77fb0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9bba77fb0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95dd3862e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95dd3862e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95dd3862e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95dd3862e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e9f1aa41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9e9f1aa4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9c1936027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9c1936027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95dd3862e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95dd3862e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9c1936027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9c1936027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68794f61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68794f61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fe4f781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fe4f781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9c1936027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9c1936027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49f3e5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49f3e5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fe4f7817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9fe4f7817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9c1936027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9c1936027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9e9f1aa41b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9e9f1aa41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9e9f1aa41b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9e9f1aa41b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9c19360279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9c19360279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9c19360279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9c19360279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9c19360279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9c19360279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898243c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9898243c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e9f1aa4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9e9f1aa4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898243c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898243c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898243c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898243c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c19360279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9c19360279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c19360279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c19360279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4" type="subTitle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5" type="title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/>
          <p:nvPr>
            <p:ph idx="6" type="subTitle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7" type="title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/>
          <p:nvPr>
            <p:ph idx="13" type="subTitle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4" type="title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15" type="title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7" type="title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8" type="title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 rot="435347">
            <a:off x="8651302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2" type="body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2" type="title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4" type="title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5" type="title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2" type="title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3" type="title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5" type="title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2" type="title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3" type="title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5"/>
          <p:cNvSpPr txBox="1"/>
          <p:nvPr>
            <p:ph idx="4" type="subTitle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5" type="title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5"/>
          <p:cNvSpPr txBox="1"/>
          <p:nvPr>
            <p:ph idx="8" type="subTitle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6" type="subTitle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8" type="subTitle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9" type="title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13" type="subTitle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14" type="title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26"/>
          <p:cNvSpPr txBox="1"/>
          <p:nvPr>
            <p:ph idx="15" type="subTitle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hasCustomPrompt="1" type="title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hasCustomPrompt="1" idx="2" type="title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hasCustomPrompt="1" idx="4" type="title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B2B2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title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 flipH="1" rot="435347">
            <a:off x="8605339" y="2807319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53.png"/><Relationship Id="rId11" Type="http://schemas.openxmlformats.org/officeDocument/2006/relationships/image" Target="../media/image81.png"/><Relationship Id="rId10" Type="http://schemas.openxmlformats.org/officeDocument/2006/relationships/image" Target="../media/image24.jpg"/><Relationship Id="rId12" Type="http://schemas.openxmlformats.org/officeDocument/2006/relationships/image" Target="../media/image8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jpg"/><Relationship Id="rId7" Type="http://schemas.openxmlformats.org/officeDocument/2006/relationships/image" Target="../media/image20.jpg"/><Relationship Id="rId8" Type="http://schemas.openxmlformats.org/officeDocument/2006/relationships/image" Target="../media/image41.png"/><Relationship Id="rId11" Type="http://schemas.openxmlformats.org/officeDocument/2006/relationships/image" Target="../media/image81.png"/><Relationship Id="rId10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Relationship Id="rId9" Type="http://schemas.openxmlformats.org/officeDocument/2006/relationships/image" Target="../media/image32.jp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5.jpg"/><Relationship Id="rId11" Type="http://schemas.openxmlformats.org/officeDocument/2006/relationships/image" Target="../media/image36.jpg"/><Relationship Id="rId10" Type="http://schemas.openxmlformats.org/officeDocument/2006/relationships/image" Target="../media/image38.png"/><Relationship Id="rId12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2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55.png"/><Relationship Id="rId7" Type="http://schemas.openxmlformats.org/officeDocument/2006/relationships/image" Target="../media/image84.png"/><Relationship Id="rId8" Type="http://schemas.openxmlformats.org/officeDocument/2006/relationships/image" Target="../media/image64.png"/><Relationship Id="rId11" Type="http://schemas.openxmlformats.org/officeDocument/2006/relationships/image" Target="../media/image50.png"/><Relationship Id="rId10" Type="http://schemas.openxmlformats.org/officeDocument/2006/relationships/image" Target="../media/image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hyperlink" Target="https://creativecommons.org/licenses/by/4.0/legalcode.e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72.png"/><Relationship Id="rId7" Type="http://schemas.openxmlformats.org/officeDocument/2006/relationships/image" Target="../media/image55.png"/><Relationship Id="rId8" Type="http://schemas.openxmlformats.org/officeDocument/2006/relationships/image" Target="../media/image58.png"/><Relationship Id="rId11" Type="http://schemas.openxmlformats.org/officeDocument/2006/relationships/image" Target="../media/image86.png"/><Relationship Id="rId10" Type="http://schemas.openxmlformats.org/officeDocument/2006/relationships/image" Target="../media/image60.jpg"/><Relationship Id="rId12" Type="http://schemas.openxmlformats.org/officeDocument/2006/relationships/image" Target="../media/image8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Relationship Id="rId5" Type="http://schemas.openxmlformats.org/officeDocument/2006/relationships/image" Target="../media/image62.png"/><Relationship Id="rId6" Type="http://schemas.openxmlformats.org/officeDocument/2006/relationships/image" Target="../media/image70.jpg"/><Relationship Id="rId7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jpg"/><Relationship Id="rId4" Type="http://schemas.openxmlformats.org/officeDocument/2006/relationships/image" Target="../media/image76.png"/><Relationship Id="rId5" Type="http://schemas.openxmlformats.org/officeDocument/2006/relationships/image" Target="../media/image65.png"/><Relationship Id="rId6" Type="http://schemas.openxmlformats.org/officeDocument/2006/relationships/image" Target="../media/image70.jpg"/><Relationship Id="rId7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6.png"/><Relationship Id="rId8" Type="http://schemas.openxmlformats.org/officeDocument/2006/relationships/image" Target="../media/image54.png"/><Relationship Id="rId10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rect b="b" l="l" r="r" t="t"/>
            <a:pathLst>
              <a:path extrusionOk="0" h="8555" w="25668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1"/>
          <p:cNvSpPr txBox="1"/>
          <p:nvPr>
            <p:ph type="ctrTitle"/>
          </p:nvPr>
        </p:nvSpPr>
        <p:spPr>
          <a:xfrm>
            <a:off x="939250" y="1556975"/>
            <a:ext cx="7341300" cy="11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Software e licenze</a:t>
            </a:r>
            <a:endParaRPr sz="6000"/>
          </a:p>
        </p:txBody>
      </p:sp>
      <p:sp>
        <p:nvSpPr>
          <p:cNvPr id="387" name="Google Shape;387;p31"/>
          <p:cNvSpPr txBox="1"/>
          <p:nvPr>
            <p:ph idx="1" type="subTitle"/>
          </p:nvPr>
        </p:nvSpPr>
        <p:spPr>
          <a:xfrm>
            <a:off x="873850" y="2935550"/>
            <a:ext cx="7396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5777501" y="2857996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Software applicativi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1087450" y="285800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Sistemi operativi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3353325" y="555200"/>
            <a:ext cx="2093100" cy="512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</a:t>
            </a:r>
            <a:endParaRPr sz="2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2899825" y="1138950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Il software è l'insieme delle componenti intangibili di elaborazione. 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Consiste in una certa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sequenza di istruzioni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(ALGORITMO) che svolgono un determinato compito.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1837263" y="752075"/>
            <a:ext cx="1238925" cy="1770175"/>
          </a:xfrm>
          <a:custGeom>
            <a:rect b="b" l="l" r="r" t="t"/>
            <a:pathLst>
              <a:path extrusionOk="0" h="70807" w="49557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Google Shape;510;p40"/>
          <p:cNvSpPr/>
          <p:nvPr/>
        </p:nvSpPr>
        <p:spPr>
          <a:xfrm flipH="1">
            <a:off x="5595059" y="760175"/>
            <a:ext cx="1287739" cy="1770175"/>
          </a:xfrm>
          <a:custGeom>
            <a:rect b="b" l="l" r="r" t="t"/>
            <a:pathLst>
              <a:path extrusionOk="0" h="70807" w="49557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Google Shape;511;p40"/>
          <p:cNvSpPr txBox="1"/>
          <p:nvPr/>
        </p:nvSpPr>
        <p:spPr>
          <a:xfrm>
            <a:off x="578650" y="341777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Software fondamentale che gestisce le risorse del calcolatore e l’esecuzione dei software applicativi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5413450" y="341777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Software variegatissimi che vengono eseguiti sul sistema operativo e soddisfano le esigenze specifiche dell’utente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Sistema operativo vs. applicativo</a:t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5" y="1359400"/>
            <a:ext cx="8079524" cy="33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/>
          <p:nvPr/>
        </p:nvSpPr>
        <p:spPr>
          <a:xfrm>
            <a:off x="8430888" y="425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title"/>
          </p:nvPr>
        </p:nvSpPr>
        <p:spPr>
          <a:xfrm>
            <a:off x="1259475" y="1307100"/>
            <a:ext cx="6624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2</a:t>
            </a:r>
            <a:r>
              <a:rPr lang="en" sz="7400"/>
              <a:t>. Il sistema operativo</a:t>
            </a:r>
            <a:endParaRPr sz="7400"/>
          </a:p>
        </p:txBody>
      </p:sp>
      <p:sp>
        <p:nvSpPr>
          <p:cNvPr id="525" name="Google Shape;525;p42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>
            <p:ph idx="1" type="body"/>
          </p:nvPr>
        </p:nvSpPr>
        <p:spPr>
          <a:xfrm>
            <a:off x="713100" y="1151000"/>
            <a:ext cx="57873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sistema operativo (</a:t>
            </a:r>
            <a:r>
              <a:rPr b="1" lang="en">
                <a:solidFill>
                  <a:schemeClr val="dk2"/>
                </a:solidFill>
              </a:rPr>
              <a:t>OS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i="1" lang="en">
                <a:solidFill>
                  <a:schemeClr val="dk2"/>
                </a:solidFill>
              </a:rPr>
              <a:t>operative system</a:t>
            </a:r>
            <a:r>
              <a:rPr lang="en">
                <a:solidFill>
                  <a:schemeClr val="dk2"/>
                </a:solidFill>
              </a:rPr>
              <a:t>) è un software di sistema che </a:t>
            </a:r>
            <a:r>
              <a:rPr b="1" lang="en">
                <a:solidFill>
                  <a:schemeClr val="dk2"/>
                </a:solidFill>
              </a:rPr>
              <a:t>gestisce le risorse </a:t>
            </a:r>
            <a:r>
              <a:rPr lang="en">
                <a:solidFill>
                  <a:schemeClr val="dk2"/>
                </a:solidFill>
              </a:rPr>
              <a:t>hardware e software di un computer, e </a:t>
            </a:r>
            <a:r>
              <a:rPr b="1" lang="en">
                <a:solidFill>
                  <a:schemeClr val="dk2"/>
                </a:solidFill>
              </a:rPr>
              <a:t>offre servizi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comuni </a:t>
            </a:r>
            <a:r>
              <a:rPr lang="en">
                <a:solidFill>
                  <a:schemeClr val="dk2"/>
                </a:solidFill>
              </a:rPr>
              <a:t>a tutti i programmi.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E’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</a:rPr>
              <a:t>essenziale 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per il funzionamento del calcolatore.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 funzioni di un OS sono: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Collocarsi fra hardware e software applicativi, consentendo al software applicativo di</a:t>
            </a:r>
            <a:r>
              <a:rPr b="1" lang="en">
                <a:solidFill>
                  <a:schemeClr val="dk2"/>
                </a:solidFill>
              </a:rPr>
              <a:t> interagire con i dispositivi e la memoria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Gestire l’esecuzione di più programmi in contemporanea, assegnando a ciascun programma delle risorse di computazione (“</a:t>
            </a:r>
            <a:r>
              <a:rPr b="1" lang="en">
                <a:solidFill>
                  <a:schemeClr val="dk2"/>
                </a:solidFill>
              </a:rPr>
              <a:t>task scheduling</a:t>
            </a:r>
            <a:r>
              <a:rPr lang="en">
                <a:solidFill>
                  <a:schemeClr val="dk2"/>
                </a:solidFill>
              </a:rPr>
              <a:t>”)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Gestire le </a:t>
            </a:r>
            <a:r>
              <a:rPr b="1" lang="en">
                <a:solidFill>
                  <a:schemeClr val="dk2"/>
                </a:solidFill>
              </a:rPr>
              <a:t>code di stampa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2" name="Google Shape;53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 Cos’è il sistema operativo?</a:t>
            </a:r>
            <a:endParaRPr/>
          </a:p>
        </p:txBody>
      </p:sp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450" y="1437675"/>
            <a:ext cx="20955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3"/>
          <p:cNvSpPr/>
          <p:nvPr/>
        </p:nvSpPr>
        <p:spPr>
          <a:xfrm>
            <a:off x="6500450" y="3026625"/>
            <a:ext cx="2095505" cy="707169"/>
          </a:xfrm>
          <a:custGeom>
            <a:rect b="b" l="l" r="r" t="t"/>
            <a:pathLst>
              <a:path extrusionOk="0" h="25585" w="27295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cap="flat" cmpd="sng" w="114300">
            <a:solidFill>
              <a:srgbClr val="F9FBFB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1450" rotWithShape="0" algn="bl" dir="21540000" dist="66675">
              <a:srgbClr val="F2F2F2"/>
            </a:outerShdw>
          </a:effectLst>
        </p:spPr>
      </p:sp>
      <p:sp>
        <p:nvSpPr>
          <p:cNvPr id="535" name="Google Shape;535;p43"/>
          <p:cNvSpPr/>
          <p:nvPr/>
        </p:nvSpPr>
        <p:spPr>
          <a:xfrm>
            <a:off x="6500450" y="3026625"/>
            <a:ext cx="2095505" cy="707169"/>
          </a:xfrm>
          <a:custGeom>
            <a:rect b="b" l="l" r="r" t="t"/>
            <a:pathLst>
              <a:path extrusionOk="0" h="25585" w="27295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1450" rotWithShape="0" algn="bl" dir="21540000" dist="66675">
              <a:srgbClr val="F2F2F2"/>
            </a:outerShdw>
          </a:effectLst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 </a:t>
            </a:r>
            <a:r>
              <a:rPr lang="en"/>
              <a:t>Cos’è il sistema operativo?</a:t>
            </a:r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63" y="1225300"/>
            <a:ext cx="7173074" cy="3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/>
          <p:nvPr/>
        </p:nvSpPr>
        <p:spPr>
          <a:xfrm>
            <a:off x="720000" y="3075175"/>
            <a:ext cx="7754700" cy="1772100"/>
          </a:xfrm>
          <a:prstGeom prst="roundRect">
            <a:avLst>
              <a:gd fmla="val 16667" name="adj"/>
            </a:avLst>
          </a:prstGeom>
          <a:solidFill>
            <a:srgbClr val="FFFF00">
              <a:alpha val="1765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/>
          <p:nvPr/>
        </p:nvSpPr>
        <p:spPr>
          <a:xfrm>
            <a:off x="817700" y="1307588"/>
            <a:ext cx="2326800" cy="2736300"/>
          </a:xfrm>
          <a:prstGeom prst="roundRect">
            <a:avLst>
              <a:gd fmla="val 16667" name="adj"/>
            </a:avLst>
          </a:prstGeom>
          <a:solidFill>
            <a:srgbClr val="F2F2F2">
              <a:alpha val="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3652450" y="1307600"/>
            <a:ext cx="1684200" cy="2475300"/>
          </a:xfrm>
          <a:prstGeom prst="roundRect">
            <a:avLst>
              <a:gd fmla="val 16667" name="adj"/>
            </a:avLst>
          </a:prstGeom>
          <a:solidFill>
            <a:srgbClr val="F2F2F2">
              <a:alpha val="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9" name="Google Shape;549;p45"/>
          <p:cNvSpPr/>
          <p:nvPr/>
        </p:nvSpPr>
        <p:spPr>
          <a:xfrm>
            <a:off x="5915975" y="1345600"/>
            <a:ext cx="2326800" cy="2413200"/>
          </a:xfrm>
          <a:prstGeom prst="roundRect">
            <a:avLst>
              <a:gd fmla="val 16667" name="adj"/>
            </a:avLst>
          </a:prstGeom>
          <a:solidFill>
            <a:srgbClr val="F2F2F2">
              <a:alpha val="0"/>
            </a:srgbClr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 b="0" l="12846" r="0" t="0"/>
          <a:stretch/>
        </p:blipFill>
        <p:spPr>
          <a:xfrm rot="-483372">
            <a:off x="3770567" y="1437712"/>
            <a:ext cx="1209668" cy="10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</a:t>
            </a:r>
            <a:r>
              <a:rPr lang="en" sz="3200"/>
              <a:t>Famiglie di sistemi operativi </a:t>
            </a:r>
            <a:endParaRPr sz="32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04" y="3375051"/>
            <a:ext cx="2085192" cy="383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S X 10.10 – Wikipedia, wolna encyklopedia" id="553" name="Google Shape;553;p45"/>
          <p:cNvPicPr preferRelativeResize="0"/>
          <p:nvPr/>
        </p:nvPicPr>
        <p:blipFill rotWithShape="1">
          <a:blip r:embed="rId5">
            <a:alphaModFix/>
          </a:blip>
          <a:srcRect b="0" l="0" r="10865" t="0"/>
          <a:stretch/>
        </p:blipFill>
        <p:spPr>
          <a:xfrm rot="306606">
            <a:off x="3988169" y="2525451"/>
            <a:ext cx="1237161" cy="1180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Fedora logo and wordmark.svg - Wikipedia" id="554" name="Google Shape;55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4271" y="3108486"/>
            <a:ext cx="1604477" cy="507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buntu ha un nuovo logo" id="555" name="Google Shape;55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280" y="1438075"/>
            <a:ext cx="1556309" cy="876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 Linux - Wikipedia" id="556" name="Google Shape;55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9011" y="2326028"/>
            <a:ext cx="2085190" cy="6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11293">
            <a:off x="929964" y="1550327"/>
            <a:ext cx="909005" cy="909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Fun History of the Windows Logo - Web Design Ledger" id="558" name="Google Shape;55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5082">
            <a:off x="1822811" y="2290985"/>
            <a:ext cx="1136257" cy="90900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5"/>
          <p:cNvSpPr/>
          <p:nvPr/>
        </p:nvSpPr>
        <p:spPr>
          <a:xfrm rot="-5400000">
            <a:off x="5885300" y="1930700"/>
            <a:ext cx="136800" cy="49305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0" name="Google Shape;560;p45"/>
          <p:cNvSpPr/>
          <p:nvPr/>
        </p:nvSpPr>
        <p:spPr>
          <a:xfrm rot="-5400000">
            <a:off x="1923850" y="2828302"/>
            <a:ext cx="136800" cy="26781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1" name="Google Shape;561;p45"/>
          <p:cNvSpPr/>
          <p:nvPr/>
        </p:nvSpPr>
        <p:spPr>
          <a:xfrm rot="-5400000">
            <a:off x="4501850" y="2904025"/>
            <a:ext cx="136800" cy="19527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2" name="Google Shape;562;p45"/>
          <p:cNvSpPr/>
          <p:nvPr/>
        </p:nvSpPr>
        <p:spPr>
          <a:xfrm rot="-5400000">
            <a:off x="7012350" y="2631475"/>
            <a:ext cx="136800" cy="24978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3" name="Google Shape;563;p45"/>
          <p:cNvSpPr txBox="1"/>
          <p:nvPr/>
        </p:nvSpPr>
        <p:spPr>
          <a:xfrm>
            <a:off x="5917350" y="4007925"/>
            <a:ext cx="23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Linux (open source!!!!!!!)</a:t>
            </a:r>
            <a:endParaRPr/>
          </a:p>
        </p:txBody>
      </p:sp>
      <p:sp>
        <p:nvSpPr>
          <p:cNvPr id="564" name="Google Shape;564;p45"/>
          <p:cNvSpPr txBox="1"/>
          <p:nvPr/>
        </p:nvSpPr>
        <p:spPr>
          <a:xfrm>
            <a:off x="3223150" y="4001950"/>
            <a:ext cx="26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Mac Operating Systems</a:t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1359550" y="4333750"/>
            <a:ext cx="1265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Microsoft Windows</a:t>
            </a:r>
            <a:endParaRPr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4205000" y="4680300"/>
            <a:ext cx="34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Sistemi operativi Unix-like</a:t>
            </a:r>
            <a:endParaRPr/>
          </a:p>
        </p:txBody>
      </p:sp>
      <p:pic>
        <p:nvPicPr>
          <p:cNvPr descr="Linux Logo PNG Transparent &amp; SVG Vector - Freebie Supply" id="567" name="Google Shape;56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54063" y="3441925"/>
            <a:ext cx="752869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/>
          <p:nvPr/>
        </p:nvSpPr>
        <p:spPr>
          <a:xfrm>
            <a:off x="8430888" y="425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pic>
        <p:nvPicPr>
          <p:cNvPr descr="Android Logo / Android Icon Logo Vector (.EPS) Free Download / Free for ..." id="569" name="Google Shape;56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8675" y="480303"/>
            <a:ext cx="1265525" cy="12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 rot="3968748">
            <a:off x="1129226" y="1747508"/>
            <a:ext cx="1418360" cy="3233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(storicamente)</a:t>
            </a:r>
            <a:endParaRPr b="1" sz="9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3968748">
            <a:off x="7379451" y="1027858"/>
            <a:ext cx="1418360" cy="3233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(più o meno)</a:t>
            </a:r>
            <a:endParaRPr b="1" sz="9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3652450" y="3313488"/>
            <a:ext cx="26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OS 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6"/>
          <p:cNvPicPr preferRelativeResize="0"/>
          <p:nvPr/>
        </p:nvPicPr>
        <p:blipFill rotWithShape="1">
          <a:blip r:embed="rId3">
            <a:alphaModFix/>
          </a:blip>
          <a:srcRect b="0" l="12846" r="0" t="0"/>
          <a:stretch/>
        </p:blipFill>
        <p:spPr>
          <a:xfrm rot="-483372">
            <a:off x="3770567" y="1437712"/>
            <a:ext cx="1209668" cy="10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</a:t>
            </a:r>
            <a:r>
              <a:rPr lang="en" sz="3200"/>
              <a:t>Famiglie di sistemi operativi per PC</a:t>
            </a:r>
            <a:endParaRPr sz="3200"/>
          </a:p>
        </p:txBody>
      </p:sp>
      <p:pic>
        <p:nvPicPr>
          <p:cNvPr id="579" name="Google Shape;5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1293">
            <a:off x="929964" y="1550327"/>
            <a:ext cx="909005" cy="909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46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581" name="Google Shape;581;p46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85" name="Google Shape;5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150" y="1224600"/>
            <a:ext cx="2424330" cy="15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9575" y="1256100"/>
            <a:ext cx="2497800" cy="140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75" y="1276051"/>
            <a:ext cx="2497802" cy="1398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acOS logo (2017).svg - Wikipedia" id="588" name="Google Shape;58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6900" y="2314806"/>
            <a:ext cx="1025124" cy="101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46"/>
          <p:cNvGrpSpPr/>
          <p:nvPr/>
        </p:nvGrpSpPr>
        <p:grpSpPr>
          <a:xfrm>
            <a:off x="510563" y="2571582"/>
            <a:ext cx="2283238" cy="503447"/>
            <a:chOff x="1166700" y="2334463"/>
            <a:chExt cx="1835400" cy="404700"/>
          </a:xfrm>
        </p:grpSpPr>
        <p:sp>
          <p:nvSpPr>
            <p:cNvPr id="590" name="Google Shape;590;p46"/>
            <p:cNvSpPr/>
            <p:nvPr/>
          </p:nvSpPr>
          <p:spPr>
            <a:xfrm>
              <a:off x="1166700" y="2334463"/>
              <a:ext cx="1835400" cy="40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pic>
          <p:nvPicPr>
            <p:cNvPr id="591" name="Google Shape;591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41891" y="2381794"/>
              <a:ext cx="1684905" cy="3101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buntu Logo , symbol, meaning, history, PNG, brand" id="592" name="Google Shape;59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4188" y="2225762"/>
            <a:ext cx="1681126" cy="9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6"/>
          <p:cNvSpPr txBox="1"/>
          <p:nvPr>
            <p:ph idx="1" type="body"/>
          </p:nvPr>
        </p:nvSpPr>
        <p:spPr>
          <a:xfrm>
            <a:off x="375538" y="3331650"/>
            <a:ext cx="2553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Compatibilità e retrocompatibilità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Gaming, schede grafiche…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4" name="Google Shape;594;p46"/>
          <p:cNvSpPr txBox="1"/>
          <p:nvPr>
            <p:ph idx="1" type="body"/>
          </p:nvPr>
        </p:nvSpPr>
        <p:spPr>
          <a:xfrm>
            <a:off x="2928700" y="3331650"/>
            <a:ext cx="29595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Design, user experience,</a:t>
            </a:r>
            <a:r>
              <a:rPr lang="en" sz="1500">
                <a:solidFill>
                  <a:schemeClr val="dk2"/>
                </a:solidFill>
              </a:rPr>
              <a:t> integrazione con l’ecosistema Apple</a:t>
            </a:r>
            <a:endParaRPr sz="15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Sicurezza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5" name="Google Shape;595;p46"/>
          <p:cNvSpPr txBox="1"/>
          <p:nvPr>
            <p:ph idx="1" type="body"/>
          </p:nvPr>
        </p:nvSpPr>
        <p:spPr>
          <a:xfrm>
            <a:off x="5888088" y="3283675"/>
            <a:ext cx="2553300" cy="16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Versatilità, personalizzazione, sviluppo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Sicurezza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Linux Logo PNG Transparent &amp; SVG Vector - Freebie Supply" id="596" name="Google Shape;596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6088" y="2384775"/>
            <a:ext cx="752869" cy="8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975" y="1104300"/>
            <a:ext cx="3052675" cy="31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50" y="1212675"/>
            <a:ext cx="3557350" cy="29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 txBox="1"/>
          <p:nvPr/>
        </p:nvSpPr>
        <p:spPr>
          <a:xfrm>
            <a:off x="673700" y="4220850"/>
            <a:ext cx="4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Diffusione degli OS nel mondo</a:t>
            </a:r>
            <a:endParaRPr/>
          </a:p>
        </p:txBody>
      </p:sp>
      <p:sp>
        <p:nvSpPr>
          <p:cNvPr id="604" name="Google Shape;604;p47"/>
          <p:cNvSpPr txBox="1"/>
          <p:nvPr/>
        </p:nvSpPr>
        <p:spPr>
          <a:xfrm>
            <a:off x="4581388" y="4220844"/>
            <a:ext cx="4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Diffusione degli OS in Italia</a:t>
            </a:r>
            <a:endParaRPr/>
          </a:p>
        </p:txBody>
      </p:sp>
      <p:sp>
        <p:nvSpPr>
          <p:cNvPr id="605" name="Google Shape;60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</a:t>
            </a:r>
            <a:r>
              <a:rPr lang="en" sz="3200"/>
              <a:t>Famiglie di sistemi operativi per PC</a:t>
            </a:r>
            <a:endParaRPr sz="3200"/>
          </a:p>
        </p:txBody>
      </p:sp>
      <p:grpSp>
        <p:nvGrpSpPr>
          <p:cNvPr id="606" name="Google Shape;606;p47"/>
          <p:cNvGrpSpPr/>
          <p:nvPr/>
        </p:nvGrpSpPr>
        <p:grpSpPr>
          <a:xfrm>
            <a:off x="8423997" y="55724"/>
            <a:ext cx="666932" cy="661309"/>
            <a:chOff x="-47529700" y="2342000"/>
            <a:chExt cx="302450" cy="299900"/>
          </a:xfrm>
        </p:grpSpPr>
        <p:sp>
          <p:nvSpPr>
            <p:cNvPr id="607" name="Google Shape;607;p47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8"/>
          <p:cNvSpPr txBox="1"/>
          <p:nvPr>
            <p:ph type="title"/>
          </p:nvPr>
        </p:nvSpPr>
        <p:spPr>
          <a:xfrm>
            <a:off x="1092625" y="1307100"/>
            <a:ext cx="695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3. Il software applicativo</a:t>
            </a:r>
            <a:endParaRPr sz="7400"/>
          </a:p>
        </p:txBody>
      </p:sp>
      <p:sp>
        <p:nvSpPr>
          <p:cNvPr id="614" name="Google Shape;614;p48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713100" y="1151000"/>
            <a:ext cx="57873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software applicativo, o applicazione, è un programma creato per </a:t>
            </a:r>
            <a:r>
              <a:rPr b="1" lang="en">
                <a:solidFill>
                  <a:schemeClr val="dk2"/>
                </a:solidFill>
              </a:rPr>
              <a:t>rispondere a specifiche esigenze dell’utente</a:t>
            </a:r>
            <a:r>
              <a:rPr lang="en">
                <a:solidFill>
                  <a:schemeClr val="dk2"/>
                </a:solidFill>
              </a:rPr>
              <a:t>; consente di gestire ed elaborare compiti legati a precise attività.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 esistono millantamila con gli scopi più disparati, come ad esempio: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Elaborazione di un testo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Navigazione in internet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Videogiochi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Sintetizzatori vocali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Creazione (programmazione) di altri software applicativi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1" name="Google Shape;62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Cos’è un software applicativo?</a:t>
            </a:r>
            <a:endParaRPr/>
          </a:p>
        </p:txBody>
      </p:sp>
      <p:pic>
        <p:nvPicPr>
          <p:cNvPr id="622" name="Google Shape;6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450" y="1437675"/>
            <a:ext cx="20955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9"/>
          <p:cNvSpPr/>
          <p:nvPr/>
        </p:nvSpPr>
        <p:spPr>
          <a:xfrm>
            <a:off x="6500450" y="2218163"/>
            <a:ext cx="2095505" cy="707169"/>
          </a:xfrm>
          <a:custGeom>
            <a:rect b="b" l="l" r="r" t="t"/>
            <a:pathLst>
              <a:path extrusionOk="0" h="25585" w="27295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cap="flat" cmpd="sng" w="114300">
            <a:solidFill>
              <a:srgbClr val="F9FBFB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1450" rotWithShape="0" algn="bl" dir="21540000" dist="66675">
              <a:srgbClr val="F2F2F2"/>
            </a:outerShdw>
          </a:effectLst>
        </p:spPr>
      </p:sp>
      <p:sp>
        <p:nvSpPr>
          <p:cNvPr id="624" name="Google Shape;624;p49"/>
          <p:cNvSpPr/>
          <p:nvPr/>
        </p:nvSpPr>
        <p:spPr>
          <a:xfrm>
            <a:off x="6500450" y="2218163"/>
            <a:ext cx="2095505" cy="707169"/>
          </a:xfrm>
          <a:custGeom>
            <a:rect b="b" l="l" r="r" t="t"/>
            <a:pathLst>
              <a:path extrusionOk="0" h="25585" w="27295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1450" rotWithShape="0" algn="bl" dir="21540000" dist="66675">
              <a:srgbClr val="F2F2F2"/>
            </a:outerShdw>
          </a:effectLst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piccola legenda</a:t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1428488" y="1439446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95" name="Google Shape;395;p32"/>
          <p:cNvSpPr txBox="1"/>
          <p:nvPr>
            <p:ph idx="1" type="body"/>
          </p:nvPr>
        </p:nvSpPr>
        <p:spPr>
          <a:xfrm>
            <a:off x="2259300" y="1183400"/>
            <a:ext cx="60270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b="1" lang="en" sz="1900"/>
              <a:t>PARTICOLARMENTE IMPORTANTE </a:t>
            </a:r>
            <a:r>
              <a:rPr lang="en" sz="1900"/>
              <a:t>(tradotto: studiatela, sicuramente ve la chiedo in verifica!)</a:t>
            </a:r>
            <a:endParaRPr sz="1900"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1203101" y="2665025"/>
            <a:ext cx="853847" cy="846648"/>
            <a:chOff x="-47529700" y="2342000"/>
            <a:chExt cx="302450" cy="299900"/>
          </a:xfrm>
        </p:grpSpPr>
        <p:sp>
          <p:nvSpPr>
            <p:cNvPr id="397" name="Google Shape;397;p32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2259300" y="2485556"/>
            <a:ext cx="60270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b="1" lang="en" sz="1900"/>
              <a:t>DI APPROFONDIMENTO</a:t>
            </a:r>
            <a:r>
              <a:rPr lang="en" sz="1900"/>
              <a:t> (tradotto: non verrà mai chiesta in verifica)</a:t>
            </a:r>
            <a:endParaRPr sz="1900"/>
          </a:p>
        </p:txBody>
      </p:sp>
      <p:grpSp>
        <p:nvGrpSpPr>
          <p:cNvPr id="400" name="Google Shape;400;p32"/>
          <p:cNvGrpSpPr/>
          <p:nvPr/>
        </p:nvGrpSpPr>
        <p:grpSpPr>
          <a:xfrm>
            <a:off x="1315792" y="3949006"/>
            <a:ext cx="628451" cy="711913"/>
            <a:chOff x="6276025" y="3812400"/>
            <a:chExt cx="416800" cy="468025"/>
          </a:xfrm>
        </p:grpSpPr>
        <p:sp>
          <p:nvSpPr>
            <p:cNvPr id="401" name="Google Shape;401;p3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2320984" y="3775024"/>
            <a:ext cx="60270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le mie informazioni sono </a:t>
            </a:r>
            <a:r>
              <a:rPr b="1" lang="en" sz="1900"/>
              <a:t>DIVERSE DAL LIBRO OPPURE ASSENTI SUL LIBRO</a:t>
            </a:r>
            <a:r>
              <a:rPr lang="en" sz="1900"/>
              <a:t>. In verifica preferirei mi raccontaste la mia versione.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Cos’è un software applicativo?</a:t>
            </a:r>
            <a:endParaRPr/>
          </a:p>
        </p:txBody>
      </p:sp>
      <p:pic>
        <p:nvPicPr>
          <p:cNvPr id="630" name="Google Shape;6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63" y="1225300"/>
            <a:ext cx="7173074" cy="3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0"/>
          <p:cNvSpPr/>
          <p:nvPr/>
        </p:nvSpPr>
        <p:spPr>
          <a:xfrm>
            <a:off x="939700" y="1225300"/>
            <a:ext cx="7315200" cy="1905000"/>
          </a:xfrm>
          <a:prstGeom prst="roundRect">
            <a:avLst>
              <a:gd fmla="val 16667" name="adj"/>
            </a:avLst>
          </a:prstGeom>
          <a:solidFill>
            <a:srgbClr val="FFFF00">
              <a:alpha val="17650"/>
            </a:srgbClr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crosoft PowerPoint, software per presentazioni | Microsoft 365" id="636" name="Google Shape;636;p51"/>
          <p:cNvPicPr preferRelativeResize="0"/>
          <p:nvPr/>
        </p:nvPicPr>
        <p:blipFill rotWithShape="1">
          <a:blip r:embed="rId3">
            <a:alphaModFix/>
          </a:blip>
          <a:srcRect b="3779" l="5497" r="16077" t="5796"/>
          <a:stretch/>
        </p:blipFill>
        <p:spPr>
          <a:xfrm>
            <a:off x="3518850" y="1931400"/>
            <a:ext cx="1577176" cy="10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/>
          <p:cNvSpPr txBox="1"/>
          <p:nvPr>
            <p:ph idx="1" type="body"/>
          </p:nvPr>
        </p:nvSpPr>
        <p:spPr>
          <a:xfrm>
            <a:off x="713100" y="1151000"/>
            <a:ext cx="7704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Come esempi di applicazione, guardiamo la suite Microsoft Office: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8" name="Google Shape;63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Esempi di software applicativo</a:t>
            </a:r>
            <a:endParaRPr/>
          </a:p>
        </p:txBody>
      </p:sp>
      <p:pic>
        <p:nvPicPr>
          <p:cNvPr id="639" name="Google Shape;6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88" y="1910575"/>
            <a:ext cx="1394627" cy="11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1"/>
          <p:cNvPicPr preferRelativeResize="0"/>
          <p:nvPr/>
        </p:nvPicPr>
        <p:blipFill rotWithShape="1">
          <a:blip r:embed="rId5">
            <a:alphaModFix/>
          </a:blip>
          <a:srcRect b="0" l="0" r="32496" t="0"/>
          <a:stretch/>
        </p:blipFill>
        <p:spPr>
          <a:xfrm>
            <a:off x="2026378" y="1915463"/>
            <a:ext cx="1232949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Excel: Spreadsheets - App su Google Play" id="641" name="Google Shape;641;p51"/>
          <p:cNvPicPr preferRelativeResize="0"/>
          <p:nvPr/>
        </p:nvPicPr>
        <p:blipFill rotWithShape="1">
          <a:blip r:embed="rId6">
            <a:alphaModFix/>
          </a:blip>
          <a:srcRect b="15325" l="10515" r="17753" t="12555"/>
          <a:stretch/>
        </p:blipFill>
        <p:spPr>
          <a:xfrm>
            <a:off x="2689686" y="2424713"/>
            <a:ext cx="5696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PowerPoint - App su Google Play" id="642" name="Google Shape;642;p51"/>
          <p:cNvPicPr preferRelativeResize="0"/>
          <p:nvPr/>
        </p:nvPicPr>
        <p:blipFill rotWithShape="1">
          <a:blip r:embed="rId7">
            <a:alphaModFix/>
          </a:blip>
          <a:srcRect b="11991" l="11020" r="13129" t="18049"/>
          <a:stretch/>
        </p:blipFill>
        <p:spPr>
          <a:xfrm>
            <a:off x="4526375" y="2468425"/>
            <a:ext cx="569650" cy="5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1"/>
          <p:cNvPicPr preferRelativeResize="0"/>
          <p:nvPr/>
        </p:nvPicPr>
        <p:blipFill rotWithShape="1">
          <a:blip r:embed="rId8">
            <a:alphaModFix/>
          </a:blip>
          <a:srcRect b="22342" l="23646" r="0" t="0"/>
          <a:stretch/>
        </p:blipFill>
        <p:spPr>
          <a:xfrm>
            <a:off x="7107250" y="1951225"/>
            <a:ext cx="1394624" cy="1010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quista Microsoft Publisher - Prezzi e software standalone | Microsoft  Store" id="644" name="Google Shape;644;p51"/>
          <p:cNvPicPr preferRelativeResize="0"/>
          <p:nvPr/>
        </p:nvPicPr>
        <p:blipFill rotWithShape="1">
          <a:blip r:embed="rId9">
            <a:alphaModFix/>
          </a:blip>
          <a:srcRect b="12286" l="8999" r="8362" t="13787"/>
          <a:stretch/>
        </p:blipFill>
        <p:spPr>
          <a:xfrm>
            <a:off x="7943800" y="2464356"/>
            <a:ext cx="569650" cy="50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1274" y="2359703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1"/>
          <p:cNvSpPr txBox="1"/>
          <p:nvPr/>
        </p:nvSpPr>
        <p:spPr>
          <a:xfrm>
            <a:off x="692063" y="3000275"/>
            <a:ext cx="83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Word</a:t>
            </a:r>
            <a:endParaRPr/>
          </a:p>
        </p:txBody>
      </p:sp>
      <p:sp>
        <p:nvSpPr>
          <p:cNvPr id="647" name="Google Shape;647;p51"/>
          <p:cNvSpPr txBox="1"/>
          <p:nvPr/>
        </p:nvSpPr>
        <p:spPr>
          <a:xfrm>
            <a:off x="2077100" y="3000275"/>
            <a:ext cx="11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Excel</a:t>
            </a:r>
            <a:endParaRPr/>
          </a:p>
        </p:txBody>
      </p:sp>
      <p:sp>
        <p:nvSpPr>
          <p:cNvPr id="648" name="Google Shape;648;p51"/>
          <p:cNvSpPr txBox="1"/>
          <p:nvPr/>
        </p:nvSpPr>
        <p:spPr>
          <a:xfrm>
            <a:off x="3518863" y="3000275"/>
            <a:ext cx="15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PowerPoint</a:t>
            </a:r>
            <a:endParaRPr/>
          </a:p>
        </p:txBody>
      </p:sp>
      <p:sp>
        <p:nvSpPr>
          <p:cNvPr id="649" name="Google Shape;649;p51"/>
          <p:cNvSpPr txBox="1"/>
          <p:nvPr/>
        </p:nvSpPr>
        <p:spPr>
          <a:xfrm>
            <a:off x="7016013" y="3000275"/>
            <a:ext cx="15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Publisher</a:t>
            </a:r>
            <a:endParaRPr/>
          </a:p>
        </p:txBody>
      </p:sp>
      <p:sp>
        <p:nvSpPr>
          <p:cNvPr id="650" name="Google Shape;650;p51"/>
          <p:cNvSpPr txBox="1"/>
          <p:nvPr/>
        </p:nvSpPr>
        <p:spPr>
          <a:xfrm>
            <a:off x="410713" y="3464825"/>
            <a:ext cx="1577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Gestire documenti facilitandone la correzione e la formattazione.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1810050" y="3464825"/>
            <a:ext cx="1665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Gestire situazioni finanziarie o contabili, creare statistiche e grafici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2" name="Google Shape;652;p51"/>
          <p:cNvSpPr txBox="1"/>
          <p:nvPr/>
        </p:nvSpPr>
        <p:spPr>
          <a:xfrm>
            <a:off x="3311400" y="3523750"/>
            <a:ext cx="1992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Realizzare presentazioni multimediali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6808563" y="3468425"/>
            <a:ext cx="1992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Impaginare professionalmente documenti con testo e grafica.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54" name="Google Shape;654;p51"/>
          <p:cNvPicPr preferRelativeResize="0"/>
          <p:nvPr/>
        </p:nvPicPr>
        <p:blipFill rotWithShape="1">
          <a:blip r:embed="rId11">
            <a:alphaModFix/>
          </a:blip>
          <a:srcRect b="0" l="0" r="10039" t="0"/>
          <a:stretch/>
        </p:blipFill>
        <p:spPr>
          <a:xfrm>
            <a:off x="5267437" y="1924950"/>
            <a:ext cx="1577175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Access (2019-present).svg - Wikipedia" id="655" name="Google Shape;655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4975" y="2443625"/>
            <a:ext cx="569649" cy="5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1"/>
          <p:cNvSpPr txBox="1"/>
          <p:nvPr/>
        </p:nvSpPr>
        <p:spPr>
          <a:xfrm>
            <a:off x="5481188" y="3000275"/>
            <a:ext cx="11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Access</a:t>
            </a:r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5267475" y="3523750"/>
            <a:ext cx="1577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Generare e gestire archivi di dati.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/>
          <p:nvPr>
            <p:ph idx="1" type="body"/>
          </p:nvPr>
        </p:nvSpPr>
        <p:spPr>
          <a:xfrm>
            <a:off x="720000" y="1077138"/>
            <a:ext cx="7704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Una categoria essenziale di software applicativo è il </a:t>
            </a:r>
            <a:r>
              <a:rPr b="1" lang="en">
                <a:solidFill>
                  <a:schemeClr val="dk2"/>
                </a:solidFill>
              </a:rPr>
              <a:t>browser</a:t>
            </a:r>
            <a:r>
              <a:rPr lang="en">
                <a:solidFill>
                  <a:schemeClr val="dk2"/>
                </a:solidFill>
              </a:rPr>
              <a:t>, ovvero un'</a:t>
            </a:r>
            <a:r>
              <a:rPr lang="en" sz="1700">
                <a:solidFill>
                  <a:schemeClr val="dk2"/>
                </a:solidFill>
                <a:highlight>
                  <a:schemeClr val="lt2"/>
                </a:highlight>
              </a:rPr>
              <a:t>applicazione software utilizzata per</a:t>
            </a:r>
            <a:r>
              <a:rPr b="1" lang="en" sz="1700">
                <a:solidFill>
                  <a:schemeClr val="dk2"/>
                </a:solidFill>
                <a:highlight>
                  <a:schemeClr val="lt2"/>
                </a:highlight>
              </a:rPr>
              <a:t> accedere e visualizzare contenuti su Internet.</a:t>
            </a:r>
            <a:endParaRPr b="1" sz="1700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Alcuni esempi: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3" name="Google Shape;66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</a:t>
            </a:r>
            <a:r>
              <a:rPr lang="en" sz="2800"/>
              <a:t>. Esempi di software applicativo: il browser</a:t>
            </a:r>
            <a:endParaRPr sz="2800"/>
          </a:p>
        </p:txBody>
      </p:sp>
      <p:pic>
        <p:nvPicPr>
          <p:cNvPr descr="Microsoft Edge: con IA - App su Google Play" id="664" name="Google Shape;6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143" y="3525150"/>
            <a:ext cx="920429" cy="920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oogle Chrome icon (February 2022).svg - Wikipedia" id="665" name="Google Shape;6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041" y="2296417"/>
            <a:ext cx="634077" cy="634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fari (browser) - Wikipedia" id="666" name="Google Shape;66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434" y="2153246"/>
            <a:ext cx="962514" cy="962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storia del logo Mozilla Firefox: significato ed evoluzione | Turbologo" id="667" name="Google Shape;667;p52"/>
          <p:cNvPicPr preferRelativeResize="0"/>
          <p:nvPr/>
        </p:nvPicPr>
        <p:blipFill rotWithShape="1">
          <a:blip r:embed="rId6">
            <a:alphaModFix/>
          </a:blip>
          <a:srcRect b="19209" l="29141" r="31914" t="15473"/>
          <a:stretch/>
        </p:blipFill>
        <p:spPr>
          <a:xfrm>
            <a:off x="813149" y="3676916"/>
            <a:ext cx="771601" cy="7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2"/>
          <p:cNvSpPr txBox="1"/>
          <p:nvPr/>
        </p:nvSpPr>
        <p:spPr>
          <a:xfrm>
            <a:off x="5177341" y="3038338"/>
            <a:ext cx="776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Safari 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Apple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9" name="Google Shape;669;p52"/>
          <p:cNvSpPr txBox="1"/>
          <p:nvPr/>
        </p:nvSpPr>
        <p:spPr>
          <a:xfrm>
            <a:off x="6405046" y="4403991"/>
            <a:ext cx="996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Edge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(Microsoft)</a:t>
            </a:r>
            <a:endParaRPr sz="7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810593" y="4453106"/>
            <a:ext cx="77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Firefox</a:t>
            </a:r>
            <a:b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(Mozilla)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7491150" y="2930475"/>
            <a:ext cx="124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 Chrome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(Google)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Logo di Internet Explorer: Significato e storia | Turbologo" id="672" name="Google Shape;672;p52"/>
          <p:cNvPicPr preferRelativeResize="0"/>
          <p:nvPr/>
        </p:nvPicPr>
        <p:blipFill rotWithShape="1">
          <a:blip r:embed="rId7">
            <a:alphaModFix/>
          </a:blip>
          <a:srcRect b="18941" l="32655" r="28213" t="20249"/>
          <a:stretch/>
        </p:blipFill>
        <p:spPr>
          <a:xfrm>
            <a:off x="6604073" y="2208395"/>
            <a:ext cx="771608" cy="70180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2"/>
          <p:cNvSpPr txBox="1"/>
          <p:nvPr/>
        </p:nvSpPr>
        <p:spPr>
          <a:xfrm>
            <a:off x="6227931" y="3008425"/>
            <a:ext cx="14493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Internet Explorer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(Microsoft)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674" name="Google Shape;674;p52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675" name="Google Shape;675;p5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Samsung internet browser logo - Social media &amp; Logos Icons" id="679" name="Google Shape;67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1005" y="3669450"/>
            <a:ext cx="669151" cy="62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2"/>
          <p:cNvSpPr txBox="1"/>
          <p:nvPr/>
        </p:nvSpPr>
        <p:spPr>
          <a:xfrm>
            <a:off x="7647800" y="4275119"/>
            <a:ext cx="996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Samsung Browser</a:t>
            </a:r>
            <a:b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(Samsung)</a:t>
            </a:r>
            <a:endParaRPr sz="700"/>
          </a:p>
        </p:txBody>
      </p:sp>
      <p:pic>
        <p:nvPicPr>
          <p:cNvPr descr="Opera icon - Opera Browser Photo (39877662) - Fanpop" id="681" name="Google Shape;681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9891" y="3669449"/>
            <a:ext cx="771606" cy="77161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2"/>
          <p:cNvSpPr txBox="1"/>
          <p:nvPr/>
        </p:nvSpPr>
        <p:spPr>
          <a:xfrm>
            <a:off x="5177341" y="4408675"/>
            <a:ext cx="776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Opera</a:t>
            </a:r>
            <a:b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(Opera)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Icono Tor, navegador, logotipo Gratis - Icon-Icons.com" id="683" name="Google Shape;68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475" y="2389751"/>
            <a:ext cx="669149" cy="6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/>
        </p:nvSpPr>
        <p:spPr>
          <a:xfrm>
            <a:off x="323250" y="2987925"/>
            <a:ext cx="169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TOR</a:t>
            </a:r>
            <a:b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(The TOR foundation)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Brave Browser Review 2022- Amazingly Fast and smooth." id="685" name="Google Shape;685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0925" y="2842147"/>
            <a:ext cx="628450" cy="73775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2"/>
          <p:cNvSpPr txBox="1"/>
          <p:nvPr/>
        </p:nvSpPr>
        <p:spPr>
          <a:xfrm>
            <a:off x="1537450" y="3524650"/>
            <a:ext cx="169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Brave</a:t>
            </a:r>
            <a:b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Brave Software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)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7" name="Google Shape;687;p52"/>
          <p:cNvSpPr/>
          <p:nvPr/>
        </p:nvSpPr>
        <p:spPr>
          <a:xfrm>
            <a:off x="3022675" y="2217975"/>
            <a:ext cx="90300" cy="26748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B2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8" name="Google Shape;688;p52"/>
          <p:cNvSpPr/>
          <p:nvPr/>
        </p:nvSpPr>
        <p:spPr>
          <a:xfrm flipH="1">
            <a:off x="4919259" y="2281275"/>
            <a:ext cx="90300" cy="25482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B2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9" name="Google Shape;689;p52"/>
          <p:cNvSpPr/>
          <p:nvPr/>
        </p:nvSpPr>
        <p:spPr>
          <a:xfrm>
            <a:off x="3128200" y="2493120"/>
            <a:ext cx="541425" cy="195925"/>
          </a:xfrm>
          <a:custGeom>
            <a:rect b="b" l="l" r="r" t="t"/>
            <a:pathLst>
              <a:path extrusionOk="0" h="7837" w="21657">
                <a:moveTo>
                  <a:pt x="0" y="7837"/>
                </a:moveTo>
                <a:cubicBezTo>
                  <a:pt x="1805" y="6567"/>
                  <a:pt x="7220" y="1086"/>
                  <a:pt x="10829" y="217"/>
                </a:cubicBezTo>
                <a:cubicBezTo>
                  <a:pt x="14439" y="-652"/>
                  <a:pt x="19852" y="2223"/>
                  <a:pt x="21657" y="2624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0" name="Google Shape;690;p52"/>
          <p:cNvSpPr/>
          <p:nvPr/>
        </p:nvSpPr>
        <p:spPr>
          <a:xfrm rot="-8999956">
            <a:off x="4346839" y="4354099"/>
            <a:ext cx="541413" cy="195921"/>
          </a:xfrm>
          <a:custGeom>
            <a:rect b="b" l="l" r="r" t="t"/>
            <a:pathLst>
              <a:path extrusionOk="0" h="7837" w="21657">
                <a:moveTo>
                  <a:pt x="0" y="7837"/>
                </a:moveTo>
                <a:cubicBezTo>
                  <a:pt x="1805" y="6567"/>
                  <a:pt x="7220" y="1086"/>
                  <a:pt x="10829" y="217"/>
                </a:cubicBezTo>
                <a:cubicBezTo>
                  <a:pt x="14439" y="-652"/>
                  <a:pt x="19852" y="2223"/>
                  <a:pt x="21657" y="2624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1" name="Google Shape;691;p52"/>
          <p:cNvSpPr txBox="1"/>
          <p:nvPr/>
        </p:nvSpPr>
        <p:spPr>
          <a:xfrm>
            <a:off x="3052697" y="2572425"/>
            <a:ext cx="1844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privacy </a:t>
            </a:r>
            <a:br>
              <a:rPr b="1" lang="en" sz="15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b="1" lang="en" sz="15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friendly</a:t>
            </a:r>
            <a:endParaRPr b="1" sz="1100">
              <a:highlight>
                <a:schemeClr val="lt2"/>
              </a:highlight>
            </a:endParaRPr>
          </a:p>
        </p:txBody>
      </p:sp>
      <p:sp>
        <p:nvSpPr>
          <p:cNvPr id="692" name="Google Shape;692;p52"/>
          <p:cNvSpPr txBox="1"/>
          <p:nvPr/>
        </p:nvSpPr>
        <p:spPr>
          <a:xfrm>
            <a:off x="3128210" y="3988500"/>
            <a:ext cx="184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comuni</a:t>
            </a:r>
            <a:endParaRPr b="1" sz="1100">
              <a:highlight>
                <a:schemeClr val="lt2"/>
              </a:highlight>
            </a:endParaRPr>
          </a:p>
        </p:txBody>
      </p:sp>
      <p:pic>
        <p:nvPicPr>
          <p:cNvPr descr="Tombstone, cultures, rip, cemetery, tomb icon - Download on Iconfinder" id="693" name="Google Shape;693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16075" y="2424838"/>
            <a:ext cx="634075" cy="6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3"/>
          <p:cNvSpPr txBox="1"/>
          <p:nvPr>
            <p:ph idx="1" type="body"/>
          </p:nvPr>
        </p:nvSpPr>
        <p:spPr>
          <a:xfrm>
            <a:off x="720000" y="1077138"/>
            <a:ext cx="7704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 browser è un’applicazione </a:t>
            </a:r>
            <a:r>
              <a:rPr b="1" lang="en">
                <a:solidFill>
                  <a:schemeClr val="dk2"/>
                </a:solidFill>
              </a:rPr>
              <a:t>con la quale accediamo ai siti</a:t>
            </a:r>
            <a:r>
              <a:rPr b="1" i="1" lang="en">
                <a:solidFill>
                  <a:schemeClr val="dk2"/>
                </a:solidFill>
              </a:rPr>
              <a:t>.</a:t>
            </a:r>
            <a:endParaRPr b="1" i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3. BROWSER ≠ SITO!!!</a:t>
            </a:r>
            <a:endParaRPr sz="2800"/>
          </a:p>
        </p:txBody>
      </p:sp>
      <p:grpSp>
        <p:nvGrpSpPr>
          <p:cNvPr id="700" name="Google Shape;700;p53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701" name="Google Shape;701;p53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05" name="Google Shape;7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13" y="1927081"/>
            <a:ext cx="2782226" cy="130844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 txBox="1"/>
          <p:nvPr/>
        </p:nvSpPr>
        <p:spPr>
          <a:xfrm>
            <a:off x="6168000" y="4209250"/>
            <a:ext cx="206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 Chrome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è il </a:t>
            </a: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BROWSER, con cui accediamo ai siti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1147901" y="3740775"/>
            <a:ext cx="2110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Google.com è un esempio di SITO, che viene visualizzato dal browser</a:t>
            </a:r>
            <a:b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08" name="Google Shape;7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850" y="1687150"/>
            <a:ext cx="2782226" cy="211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oogle Chrome icon (February 2022).svg - Wikipedia" id="709" name="Google Shape;70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329" y="3190349"/>
            <a:ext cx="918525" cy="9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3"/>
          <p:cNvSpPr/>
          <p:nvPr/>
        </p:nvSpPr>
        <p:spPr>
          <a:xfrm>
            <a:off x="3732200" y="2582798"/>
            <a:ext cx="1884950" cy="321450"/>
          </a:xfrm>
          <a:custGeom>
            <a:rect b="b" l="l" r="r" t="t"/>
            <a:pathLst>
              <a:path extrusionOk="0" h="12858" w="75398">
                <a:moveTo>
                  <a:pt x="75398" y="11655"/>
                </a:moveTo>
                <a:cubicBezTo>
                  <a:pt x="68513" y="9717"/>
                  <a:pt x="46656" y="-175"/>
                  <a:pt x="34090" y="25"/>
                </a:cubicBezTo>
                <a:cubicBezTo>
                  <a:pt x="21524" y="226"/>
                  <a:pt x="5682" y="10719"/>
                  <a:pt x="0" y="12858"/>
                </a:cubicBezTo>
              </a:path>
            </a:pathLst>
          </a:custGeom>
          <a:noFill/>
          <a:ln cap="flat" cmpd="sng" w="38100">
            <a:solidFill>
              <a:srgbClr val="9999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1" name="Google Shape;711;p53"/>
          <p:cNvSpPr/>
          <p:nvPr/>
        </p:nvSpPr>
        <p:spPr>
          <a:xfrm rot="10800000">
            <a:off x="3742538" y="3530223"/>
            <a:ext cx="1884950" cy="321450"/>
          </a:xfrm>
          <a:custGeom>
            <a:rect b="b" l="l" r="r" t="t"/>
            <a:pathLst>
              <a:path extrusionOk="0" h="12858" w="75398">
                <a:moveTo>
                  <a:pt x="75398" y="11655"/>
                </a:moveTo>
                <a:cubicBezTo>
                  <a:pt x="68513" y="9717"/>
                  <a:pt x="46656" y="-175"/>
                  <a:pt x="34090" y="25"/>
                </a:cubicBezTo>
                <a:cubicBezTo>
                  <a:pt x="21524" y="226"/>
                  <a:pt x="5682" y="10719"/>
                  <a:pt x="0" y="12858"/>
                </a:cubicBezTo>
              </a:path>
            </a:pathLst>
          </a:custGeom>
          <a:noFill/>
          <a:ln cap="flat" cmpd="sng" w="38100">
            <a:solidFill>
              <a:srgbClr val="9999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2" name="Google Shape;712;p53"/>
          <p:cNvSpPr txBox="1"/>
          <p:nvPr/>
        </p:nvSpPr>
        <p:spPr>
          <a:xfrm>
            <a:off x="755388" y="31810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1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SITO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713" name="Google Shape;713;p53"/>
          <p:cNvSpPr txBox="1"/>
          <p:nvPr/>
        </p:nvSpPr>
        <p:spPr>
          <a:xfrm>
            <a:off x="5702850" y="36475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1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Browser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714" name="Google Shape;714;p53"/>
          <p:cNvSpPr txBox="1"/>
          <p:nvPr/>
        </p:nvSpPr>
        <p:spPr>
          <a:xfrm>
            <a:off x="4032150" y="3851675"/>
            <a:ext cx="1411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 siti vengono visualizzati dal browser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3926400" y="1999625"/>
            <a:ext cx="1411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browser visualizza i siti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/>
          <p:nvPr>
            <p:ph idx="1" type="body"/>
          </p:nvPr>
        </p:nvSpPr>
        <p:spPr>
          <a:xfrm>
            <a:off x="713100" y="1151000"/>
            <a:ext cx="7704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Più o meno qualunque altra app o programma che vi può venire in mente è un esempio di software applicativo.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1" name="Google Shape;72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…altri esempi</a:t>
            </a:r>
            <a:endParaRPr/>
          </a:p>
        </p:txBody>
      </p:sp>
      <p:grpSp>
        <p:nvGrpSpPr>
          <p:cNvPr id="722" name="Google Shape;722;p54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723" name="Google Shape;723;p54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Logo TikTok – Logos PNG" id="727" name="Google Shape;7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31162">
            <a:off x="2602803" y="2042513"/>
            <a:ext cx="1295620" cy="129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4"/>
          <p:cNvPicPr preferRelativeResize="0"/>
          <p:nvPr/>
        </p:nvPicPr>
        <p:blipFill rotWithShape="1">
          <a:blip r:embed="rId4">
            <a:alphaModFix/>
          </a:blip>
          <a:srcRect b="0" l="10076" r="10076" t="0"/>
          <a:stretch/>
        </p:blipFill>
        <p:spPr>
          <a:xfrm rot="-708035">
            <a:off x="4347775" y="2890995"/>
            <a:ext cx="2552399" cy="1435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gram-logo-2 – PNG e Vetor - Download de Logo" id="729" name="Google Shape;7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4162">
            <a:off x="1362183" y="2373148"/>
            <a:ext cx="1773463" cy="1719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Logo - LogoDix" id="730" name="Google Shape;73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1750" y="2713262"/>
            <a:ext cx="1644775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 Logo, symbol, meaning, history, PNG, brand" id="731" name="Google Shape;73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0199" y="3742525"/>
            <a:ext cx="2542051" cy="142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gue Of Legends PNG Transparent Images | PNG All" id="732" name="Google Shape;73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29856">
            <a:off x="3945491" y="1994489"/>
            <a:ext cx="2473772" cy="139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tnite Logo, symbol, meaning, history, PNG, brand" id="733" name="Google Shape;73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06486">
            <a:off x="6179124" y="1893316"/>
            <a:ext cx="2279355" cy="1282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ecraft Logo and symbol, meaning, history, PNG, brand" id="734" name="Google Shape;734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76225" y="3685838"/>
            <a:ext cx="3002933" cy="168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Call of Duty Mobile Vector Format CDR, PNG, SVG HD" id="735" name="Google Shape;735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32050" y="3146423"/>
            <a:ext cx="1719425" cy="12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 txBox="1"/>
          <p:nvPr>
            <p:ph type="title"/>
          </p:nvPr>
        </p:nvSpPr>
        <p:spPr>
          <a:xfrm>
            <a:off x="1092625" y="1307100"/>
            <a:ext cx="695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3c</a:t>
            </a:r>
            <a:r>
              <a:rPr lang="en" sz="7400"/>
              <a:t>. La legalità del software</a:t>
            </a:r>
            <a:endParaRPr sz="7400"/>
          </a:p>
        </p:txBody>
      </p:sp>
      <p:sp>
        <p:nvSpPr>
          <p:cNvPr id="741" name="Google Shape;741;p55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5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"/>
          <p:cNvSpPr txBox="1"/>
          <p:nvPr/>
        </p:nvSpPr>
        <p:spPr>
          <a:xfrm>
            <a:off x="6159001" y="2765846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</a:t>
            </a:r>
            <a:b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8" name="Google Shape;748;p56"/>
          <p:cNvSpPr txBox="1"/>
          <p:nvPr/>
        </p:nvSpPr>
        <p:spPr>
          <a:xfrm>
            <a:off x="862125" y="276585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3353325" y="555200"/>
            <a:ext cx="2093100" cy="512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Licenza</a:t>
            </a:r>
            <a:endParaRPr sz="2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2899825" y="1138950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Il software è l'insieme delle componenti intangibili di elaborazione. 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1771426" y="752075"/>
            <a:ext cx="1304836" cy="1939050"/>
          </a:xfrm>
          <a:custGeom>
            <a:rect b="b" l="l" r="r" t="t"/>
            <a:pathLst>
              <a:path extrusionOk="0" h="70807" w="49557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3" name="Google Shape;753;p56"/>
          <p:cNvSpPr/>
          <p:nvPr/>
        </p:nvSpPr>
        <p:spPr>
          <a:xfrm flipH="1">
            <a:off x="5595009" y="760175"/>
            <a:ext cx="1586691" cy="1770175"/>
          </a:xfrm>
          <a:custGeom>
            <a:rect b="b" l="l" r="r" t="t"/>
            <a:pathLst>
              <a:path extrusionOk="0" h="70807" w="49557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54" name="Google Shape;754;p56"/>
          <p:cNvCxnSpPr>
            <a:stCxn id="751" idx="2"/>
          </p:cNvCxnSpPr>
          <p:nvPr/>
        </p:nvCxnSpPr>
        <p:spPr>
          <a:xfrm>
            <a:off x="4399825" y="2034750"/>
            <a:ext cx="7500" cy="656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56"/>
          <p:cNvSpPr txBox="1"/>
          <p:nvPr/>
        </p:nvSpPr>
        <p:spPr>
          <a:xfrm>
            <a:off x="3408625" y="276585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1216525" y="3487125"/>
            <a:ext cx="6829500" cy="35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7" name="Google Shape;757;p56"/>
          <p:cNvSpPr txBox="1"/>
          <p:nvPr/>
        </p:nvSpPr>
        <p:spPr>
          <a:xfrm>
            <a:off x="751400" y="3904125"/>
            <a:ext cx="1649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restrizioni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Meno libero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8" name="Google Shape;758;p56"/>
          <p:cNvSpPr txBox="1"/>
          <p:nvPr/>
        </p:nvSpPr>
        <p:spPr>
          <a:xfrm>
            <a:off x="6009375" y="390412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Meno restrizioni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libero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EULA</a:t>
            </a:r>
            <a:endParaRPr/>
          </a:p>
        </p:txBody>
      </p:sp>
      <p:sp>
        <p:nvSpPr>
          <p:cNvPr id="769" name="Google Shape;769;p58"/>
          <p:cNvSpPr txBox="1"/>
          <p:nvPr/>
        </p:nvSpPr>
        <p:spPr>
          <a:xfrm>
            <a:off x="614550" y="1305225"/>
            <a:ext cx="3640500" cy="4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L'End-User License Agreement (EULA; in italiano: "accordo di licenza con l'utente finale") è il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contratto tra il fornitore di un programma software e l'utente finale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 Tale contratto assegna la licenza d'uso del programma all'utente nei termini stabiliti dal contratto stesso.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L'EULA in generale comprende la concessione di licenza, le limitazioni d'uso, la limitazione di garanzia, la limitazione di responsabilità, le restrizioni all'esportazione, etc.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70" name="Google Shape;7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449" y="1370250"/>
            <a:ext cx="3908450" cy="31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Tipi di licenza</a:t>
            </a:r>
            <a:endParaRPr/>
          </a:p>
        </p:txBody>
      </p:sp>
      <p:sp>
        <p:nvSpPr>
          <p:cNvPr id="776" name="Google Shape;776;p59"/>
          <p:cNvSpPr txBox="1"/>
          <p:nvPr/>
        </p:nvSpPr>
        <p:spPr>
          <a:xfrm>
            <a:off x="3578925" y="1412400"/>
            <a:ext cx="1782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7" name="Google Shape;777;p59"/>
          <p:cNvSpPr txBox="1"/>
          <p:nvPr/>
        </p:nvSpPr>
        <p:spPr>
          <a:xfrm>
            <a:off x="980575" y="1412400"/>
            <a:ext cx="1698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8" name="Google Shape;778;p59"/>
          <p:cNvSpPr txBox="1"/>
          <p:nvPr/>
        </p:nvSpPr>
        <p:spPr>
          <a:xfrm>
            <a:off x="5786075" y="1412390"/>
            <a:ext cx="2931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 </a:t>
            </a:r>
            <a:r>
              <a:rPr b="1"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b="1"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9" name="Google Shape;779;p59"/>
          <p:cNvSpPr txBox="1"/>
          <p:nvPr/>
        </p:nvSpPr>
        <p:spPr>
          <a:xfrm>
            <a:off x="426913" y="1761675"/>
            <a:ext cx="2805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E’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software proprietario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che p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uò essere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iberamente ridistribuito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e può essere utilizzato per un periodo di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tempo di prova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variabile.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0" name="Google Shape;780;p59"/>
          <p:cNvSpPr txBox="1"/>
          <p:nvPr/>
        </p:nvSpPr>
        <p:spPr>
          <a:xfrm>
            <a:off x="3364938" y="1761663"/>
            <a:ext cx="2414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freeware è una tipologia di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software proprietario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che ha come peculiarità l’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utilizzo gratuito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da parte degli utenti.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5975788" y="1761650"/>
            <a:ext cx="2551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codice sorgente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del software è aperto a tutti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e chiunque è libero (free) di utilizzare, studiare e modificare il codice. 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2" name="Google Shape;782;p59"/>
          <p:cNvSpPr/>
          <p:nvPr/>
        </p:nvSpPr>
        <p:spPr>
          <a:xfrm>
            <a:off x="607150" y="3275775"/>
            <a:ext cx="2551500" cy="170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Ti dò una sola lattina di birra gratis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da dare a chi vuoi, ma se poi ne vuoi altra devi </a:t>
            </a: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pagare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 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Non ti dò la ricetta della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è segreta.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3" name="Google Shape;783;p59"/>
          <p:cNvSpPr/>
          <p:nvPr/>
        </p:nvSpPr>
        <p:spPr>
          <a:xfrm>
            <a:off x="3414450" y="3275775"/>
            <a:ext cx="2177400" cy="1709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La </a:t>
            </a: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mia birra è gratis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e te ne dò quanta vuoi.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Non ti dò la ricetta della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è segreta.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4" name="Google Shape;784;p59"/>
          <p:cNvSpPr/>
          <p:nvPr/>
        </p:nvSpPr>
        <p:spPr>
          <a:xfrm>
            <a:off x="5786025" y="3242250"/>
            <a:ext cx="2931000" cy="17097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Potrei darti la mia birra gratis o a pagamento, dipende.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Sicuramente dò a chiunque la </a:t>
            </a: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ricetta della mia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e</a:t>
            </a:r>
            <a:r>
              <a:rPr b="1"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chiunque è libero di rifarla e modificarla.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5" name="Google Shape;785;p59"/>
          <p:cNvSpPr txBox="1"/>
          <p:nvPr/>
        </p:nvSpPr>
        <p:spPr>
          <a:xfrm>
            <a:off x="720000" y="3275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720000" y="4203900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7" name="Google Shape;787;p59"/>
          <p:cNvSpPr txBox="1"/>
          <p:nvPr/>
        </p:nvSpPr>
        <p:spPr>
          <a:xfrm>
            <a:off x="3578825" y="3275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8" name="Google Shape;788;p59"/>
          <p:cNvSpPr txBox="1"/>
          <p:nvPr/>
        </p:nvSpPr>
        <p:spPr>
          <a:xfrm>
            <a:off x="3578825" y="4057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9" name="Google Shape;789;p59"/>
          <p:cNvSpPr txBox="1"/>
          <p:nvPr/>
        </p:nvSpPr>
        <p:spPr>
          <a:xfrm>
            <a:off x="5929500" y="3258950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90" name="Google Shape;790;p59"/>
          <p:cNvSpPr txBox="1"/>
          <p:nvPr/>
        </p:nvSpPr>
        <p:spPr>
          <a:xfrm>
            <a:off x="5929500" y="37781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91" name="Google Shape;791;p59"/>
          <p:cNvSpPr/>
          <p:nvPr/>
        </p:nvSpPr>
        <p:spPr>
          <a:xfrm>
            <a:off x="8430888" y="425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2" name="Google Shape;792;p59"/>
          <p:cNvSpPr/>
          <p:nvPr/>
        </p:nvSpPr>
        <p:spPr>
          <a:xfrm>
            <a:off x="8583288" y="1949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8116663" y="425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4" name="Google Shape;794;p59"/>
          <p:cNvSpPr/>
          <p:nvPr/>
        </p:nvSpPr>
        <p:spPr>
          <a:xfrm>
            <a:off x="8430888" y="1949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5" name="Google Shape;795;p59"/>
          <p:cNvSpPr/>
          <p:nvPr/>
        </p:nvSpPr>
        <p:spPr>
          <a:xfrm>
            <a:off x="8583288" y="44502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6" name="Google Shape;796;p59"/>
          <p:cNvSpPr/>
          <p:nvPr/>
        </p:nvSpPr>
        <p:spPr>
          <a:xfrm>
            <a:off x="8211138" y="375346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7" name="Google Shape;797;p59"/>
          <p:cNvSpPr/>
          <p:nvPr/>
        </p:nvSpPr>
        <p:spPr>
          <a:xfrm>
            <a:off x="7954838" y="-46104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8745113" y="75462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Il s</a:t>
            </a:r>
            <a:r>
              <a:rPr lang="en" sz="7400"/>
              <a:t>oftware</a:t>
            </a:r>
            <a:endParaRPr sz="7400"/>
          </a:p>
        </p:txBody>
      </p:sp>
      <p:sp>
        <p:nvSpPr>
          <p:cNvPr id="411" name="Google Shape;411;p33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0"/>
          <p:cNvSpPr txBox="1"/>
          <p:nvPr>
            <p:ph type="title"/>
          </p:nvPr>
        </p:nvSpPr>
        <p:spPr>
          <a:xfrm>
            <a:off x="720000" y="445025"/>
            <a:ext cx="6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Esempio di licenza reale:</a:t>
            </a:r>
            <a:endParaRPr/>
          </a:p>
        </p:txBody>
      </p:sp>
      <p:pic>
        <p:nvPicPr>
          <p:cNvPr id="804" name="Google Shape;8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200" y="1703275"/>
            <a:ext cx="2755576" cy="10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0"/>
          <p:cNvSpPr txBox="1"/>
          <p:nvPr/>
        </p:nvSpPr>
        <p:spPr>
          <a:xfrm>
            <a:off x="3072000" y="30059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CC BY 4.0 Legal Code | Attribution 4.0 International | Creative Commons</a:t>
            </a:r>
            <a:r>
              <a:rPr b="1" lang="en">
                <a:solidFill>
                  <a:schemeClr val="hlink"/>
                </a:solidFill>
              </a:rPr>
              <a:t> </a:t>
            </a:r>
            <a:endParaRPr/>
          </a:p>
        </p:txBody>
      </p:sp>
      <p:grpSp>
        <p:nvGrpSpPr>
          <p:cNvPr id="806" name="Google Shape;806;p60"/>
          <p:cNvGrpSpPr/>
          <p:nvPr/>
        </p:nvGrpSpPr>
        <p:grpSpPr>
          <a:xfrm>
            <a:off x="8183576" y="116075"/>
            <a:ext cx="853847" cy="846648"/>
            <a:chOff x="-47529700" y="2342000"/>
            <a:chExt cx="302450" cy="299900"/>
          </a:xfrm>
        </p:grpSpPr>
        <p:sp>
          <p:nvSpPr>
            <p:cNvPr id="807" name="Google Shape;807;p60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0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obe Acrobat Logo PNG Transparent &amp; SVG Vector - Freebie Supply" id="813" name="Google Shape;8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383">
            <a:off x="1556061" y="2670430"/>
            <a:ext cx="1396970" cy="10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Esempi di software “famosi”</a:t>
            </a:r>
            <a:endParaRPr/>
          </a:p>
        </p:txBody>
      </p:sp>
      <p:grpSp>
        <p:nvGrpSpPr>
          <p:cNvPr id="815" name="Google Shape;815;p61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16" name="Google Shape;816;p61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Winrar Logo – PNG e Vetor – Download de Logo" id="820" name="Google Shape;82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425" y="2173849"/>
            <a:ext cx="1687822" cy="445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شعار فوتوشوب Png" id="821" name="Google Shape;82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573" y="3654836"/>
            <a:ext cx="1812511" cy="5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1"/>
          <p:cNvSpPr txBox="1"/>
          <p:nvPr/>
        </p:nvSpPr>
        <p:spPr>
          <a:xfrm>
            <a:off x="6084488" y="1544671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</a:t>
            </a:r>
            <a:b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3" name="Google Shape;823;p61"/>
          <p:cNvSpPr txBox="1"/>
          <p:nvPr/>
        </p:nvSpPr>
        <p:spPr>
          <a:xfrm>
            <a:off x="787613" y="154467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4" name="Google Shape;824;p61"/>
          <p:cNvSpPr txBox="1"/>
          <p:nvPr/>
        </p:nvSpPr>
        <p:spPr>
          <a:xfrm>
            <a:off x="3334113" y="154467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Discord – Logos Download" id="825" name="Google Shape;82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200" y="2079948"/>
            <a:ext cx="1982400" cy="572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Logo - LogoDix" id="826" name="Google Shape;82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9363" y="2269487"/>
            <a:ext cx="1644775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05963" y="3303279"/>
            <a:ext cx="1126225" cy="112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ender Logo et symbole, sens, histoire, PNG, marque" id="828" name="Google Shape;828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8350" y="3654825"/>
            <a:ext cx="2604249" cy="147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ux Logo, symbol, meaning, history, PNG, brand" id="829" name="Google Shape;829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40538" y="2098161"/>
            <a:ext cx="1687825" cy="947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Nextcloud Logo in SVG Vector or PNG File Format - Logo.wine" id="830" name="Google Shape;830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58998" y="2913550"/>
            <a:ext cx="1689328" cy="112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id Logo / Android Icon Logo Vector (.EPS) Free Download / Free for ..." id="831" name="Google Shape;831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8350" y="2843903"/>
            <a:ext cx="1265525" cy="12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Licenze a confronto</a:t>
            </a:r>
            <a:endParaRPr/>
          </a:p>
        </p:txBody>
      </p:sp>
      <p:grpSp>
        <p:nvGrpSpPr>
          <p:cNvPr id="837" name="Google Shape;837;p62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38" name="Google Shape;838;p6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2" name="Google Shape;842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2"/>
          <p:cNvSpPr/>
          <p:nvPr/>
        </p:nvSpPr>
        <p:spPr>
          <a:xfrm>
            <a:off x="1912000" y="1536050"/>
            <a:ext cx="6366600" cy="192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B2B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Sei appassionatx di sintetizzatori vocali canori, e devi decidere che software usare per produrre la voce di una tua nuova canzone.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Hai trovato tre software, con tre licenze diverse.</a:t>
            </a: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Come fai a scegliere?</a:t>
            </a:r>
            <a:endParaRPr b="1"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844" name="Google Shape;844;p62"/>
          <p:cNvSpPr/>
          <p:nvPr/>
        </p:nvSpPr>
        <p:spPr>
          <a:xfrm rot="-176117">
            <a:off x="665939" y="1274035"/>
            <a:ext cx="3368620" cy="572540"/>
          </a:xfrm>
          <a:prstGeom prst="roundRect">
            <a:avLst>
              <a:gd fmla="val 16667" name="adj"/>
            </a:avLst>
          </a:pr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anjari"/>
                <a:ea typeface="Manjari"/>
                <a:cs typeface="Manjari"/>
                <a:sym typeface="Manjari"/>
              </a:rPr>
              <a:t>POV: sei la professoressa Fabretti 👀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45" name="Google Shape;845;p62"/>
          <p:cNvPicPr preferRelativeResize="0"/>
          <p:nvPr/>
        </p:nvPicPr>
        <p:blipFill rotWithShape="1">
          <a:blip r:embed="rId3">
            <a:alphaModFix/>
          </a:blip>
          <a:srcRect b="39442" l="17036" r="19559" t="36712"/>
          <a:stretch/>
        </p:blipFill>
        <p:spPr>
          <a:xfrm>
            <a:off x="5252425" y="3745700"/>
            <a:ext cx="304552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caloid logo 10 free Cliparts | Download images on Clipground 2023" id="846" name="Google Shape;8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86" y="3932951"/>
            <a:ext cx="2705633" cy="329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AU VS OpenUTAU - compare differences &amp; reviews?" id="847" name="Google Shape;8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976" y="3574100"/>
            <a:ext cx="744300" cy="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2"/>
          <p:cNvSpPr txBox="1"/>
          <p:nvPr/>
        </p:nvSpPr>
        <p:spPr>
          <a:xfrm>
            <a:off x="6330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Shareware</a:t>
            </a:r>
            <a:endParaRPr/>
          </a:p>
        </p:txBody>
      </p:sp>
      <p:sp>
        <p:nvSpPr>
          <p:cNvPr id="849" name="Google Shape;849;p62"/>
          <p:cNvSpPr txBox="1"/>
          <p:nvPr/>
        </p:nvSpPr>
        <p:spPr>
          <a:xfrm>
            <a:off x="2869125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Freeware</a:t>
            </a:r>
            <a:endParaRPr/>
          </a:p>
        </p:txBody>
      </p:sp>
      <p:sp>
        <p:nvSpPr>
          <p:cNvPr id="850" name="Google Shape;850;p62"/>
          <p:cNvSpPr txBox="1"/>
          <p:nvPr/>
        </p:nvSpPr>
        <p:spPr>
          <a:xfrm>
            <a:off x="5180625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FOSS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3"/>
          <p:cNvSpPr txBox="1"/>
          <p:nvPr/>
        </p:nvSpPr>
        <p:spPr>
          <a:xfrm>
            <a:off x="862125" y="344282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6" name="Google Shape;856;p63"/>
          <p:cNvSpPr txBox="1"/>
          <p:nvPr/>
        </p:nvSpPr>
        <p:spPr>
          <a:xfrm>
            <a:off x="3408625" y="344282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7" name="Google Shape;857;p63"/>
          <p:cNvPicPr preferRelativeResize="0"/>
          <p:nvPr/>
        </p:nvPicPr>
        <p:blipFill rotWithShape="1">
          <a:blip r:embed="rId3">
            <a:alphaModFix/>
          </a:blip>
          <a:srcRect b="39442" l="12627" r="19557" t="36712"/>
          <a:stretch/>
        </p:blipFill>
        <p:spPr>
          <a:xfrm>
            <a:off x="5976175" y="796424"/>
            <a:ext cx="2341715" cy="4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/>
          <p:nvPr/>
        </p:nvSpPr>
        <p:spPr>
          <a:xfrm>
            <a:off x="575825" y="749375"/>
            <a:ext cx="2892900" cy="50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vocaloid logo 10 free Cliparts | Download images on Clipground 2023" id="859" name="Google Shape;8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36" y="878364"/>
            <a:ext cx="2705633" cy="32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3699">
            <a:off x="2947573" y="2323726"/>
            <a:ext cx="3349102" cy="20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578">
            <a:off x="317511" y="1915124"/>
            <a:ext cx="3304682" cy="1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8478">
            <a:off x="5767525" y="2079499"/>
            <a:ext cx="3057599" cy="208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TAU VS OpenUTAU - compare differences &amp; reviews?" id="863" name="Google Shape;863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4538" y="576483"/>
            <a:ext cx="780638" cy="78063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3"/>
          <p:cNvSpPr txBox="1"/>
          <p:nvPr/>
        </p:nvSpPr>
        <p:spPr>
          <a:xfrm>
            <a:off x="469838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Shareware</a:t>
            </a:r>
            <a:endParaRPr/>
          </a:p>
        </p:txBody>
      </p:sp>
      <p:sp>
        <p:nvSpPr>
          <p:cNvPr id="865" name="Google Shape;865;p63"/>
          <p:cNvSpPr txBox="1"/>
          <p:nvPr/>
        </p:nvSpPr>
        <p:spPr>
          <a:xfrm>
            <a:off x="2976163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Freeware</a:t>
            </a:r>
            <a:endParaRPr/>
          </a:p>
        </p:txBody>
      </p:sp>
      <p:sp>
        <p:nvSpPr>
          <p:cNvPr id="866" name="Google Shape;866;p63"/>
          <p:cNvSpPr txBox="1"/>
          <p:nvPr/>
        </p:nvSpPr>
        <p:spPr>
          <a:xfrm>
            <a:off x="5647038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FOSS</a:t>
            </a:r>
            <a:endParaRPr/>
          </a:p>
        </p:txBody>
      </p:sp>
      <p:grpSp>
        <p:nvGrpSpPr>
          <p:cNvPr id="867" name="Google Shape;867;p63"/>
          <p:cNvGrpSpPr/>
          <p:nvPr/>
        </p:nvGrpSpPr>
        <p:grpSpPr>
          <a:xfrm>
            <a:off x="8430895" y="70074"/>
            <a:ext cx="628915" cy="623612"/>
            <a:chOff x="-47529700" y="2342000"/>
            <a:chExt cx="302450" cy="299900"/>
          </a:xfrm>
        </p:grpSpPr>
        <p:sp>
          <p:nvSpPr>
            <p:cNvPr id="868" name="Google Shape;868;p63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4"/>
          <p:cNvSpPr txBox="1"/>
          <p:nvPr>
            <p:ph type="title"/>
          </p:nvPr>
        </p:nvSpPr>
        <p:spPr>
          <a:xfrm>
            <a:off x="720000" y="333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4.Vocaloid (Shareware)</a:t>
            </a:r>
            <a:endParaRPr sz="2500"/>
          </a:p>
        </p:txBody>
      </p:sp>
      <p:grpSp>
        <p:nvGrpSpPr>
          <p:cNvPr id="875" name="Google Shape;875;p64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76" name="Google Shape;876;p64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https://static.wikia.nocookie.net/synth-v/images/7/74/Stardust_render.png/revision/latest?cb=20200305124121&amp;path-prefix=es" id="880" name="Google Shape;8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639" y="905988"/>
            <a:ext cx="3012236" cy="3972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tsune Miku NT Finalized Design Officially Released – Mikufan.com" id="881" name="Google Shape;8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286" y="1105028"/>
            <a:ext cx="2834579" cy="3724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caloid logo 10 free Cliparts | Download images on Clipground 2023" id="882" name="Google Shape;88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825" y="4483827"/>
            <a:ext cx="2834575" cy="34547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4"/>
          <p:cNvSpPr txBox="1"/>
          <p:nvPr/>
        </p:nvSpPr>
        <p:spPr>
          <a:xfrm>
            <a:off x="378525" y="989825"/>
            <a:ext cx="6252300" cy="3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★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b="1"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Supporto e qualità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l’azienda ha interesse economico a offrire un software di qualità e supporto agli utenti, per non perdere clienti.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Professionalità/diffusione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Spesso il software a pagamento è pubblicizzato, dall’azienda, e potrebbe essere più popolare in ambito professionale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★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b="1"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 pagamento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~300 euro, con una versione di prova 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Closed source: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non è possibile visionare o modificare il codice, quindi né certezze sulla sicurezza, né aggiungere funzioni.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Rischio abandonware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Quando l’azienda non avrà più interesse a mantenere il software, questo potrebbe essere </a:t>
            </a: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abbandonato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, e io potrei </a:t>
            </a: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perdervi l’accesso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L’EULA potrebbe imporre delle limitazioni sull’uso del software, ad esempio vietando la commercializzazione.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Check mark Computer Icons Customer Service Theme Clip art - green tick ..." id="884" name="Google Shape;884;p64"/>
          <p:cNvPicPr preferRelativeResize="0"/>
          <p:nvPr/>
        </p:nvPicPr>
        <p:blipFill rotWithShape="1">
          <a:blip r:embed="rId6">
            <a:alphaModFix/>
          </a:blip>
          <a:srcRect b="19333" l="19943" r="20737" t="19271"/>
          <a:stretch/>
        </p:blipFill>
        <p:spPr>
          <a:xfrm>
            <a:off x="984252" y="138420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885" name="Google Shape;88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361071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886" name="Google Shape;88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277961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887" name="Google Shape;88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310165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888" name="Google Shape;888;p64"/>
          <p:cNvPicPr preferRelativeResize="0"/>
          <p:nvPr/>
        </p:nvPicPr>
        <p:blipFill rotWithShape="1">
          <a:blip r:embed="rId6">
            <a:alphaModFix/>
          </a:blip>
          <a:srcRect b="19333" l="19943" r="20737" t="19271"/>
          <a:stretch/>
        </p:blipFill>
        <p:spPr>
          <a:xfrm>
            <a:off x="984252" y="1841462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889" name="Google Shape;88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4378650"/>
            <a:ext cx="225424" cy="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tauloid Defoko Uta Utane | Vocaloid, Anime music, Utas" id="894" name="Google Shape;894;p65"/>
          <p:cNvPicPr preferRelativeResize="0"/>
          <p:nvPr/>
        </p:nvPicPr>
        <p:blipFill rotWithShape="1">
          <a:blip r:embed="rId3">
            <a:alphaModFix/>
          </a:blip>
          <a:srcRect b="0" l="23638" r="28978" t="0"/>
          <a:stretch/>
        </p:blipFill>
        <p:spPr>
          <a:xfrm>
            <a:off x="6124924" y="990524"/>
            <a:ext cx="1287636" cy="384155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UTAU (Freeware)</a:t>
            </a:r>
            <a:endParaRPr/>
          </a:p>
        </p:txBody>
      </p:sp>
      <p:grpSp>
        <p:nvGrpSpPr>
          <p:cNvPr id="896" name="Google Shape;896;p65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97" name="Google Shape;897;p65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65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" name="Google Shape;899;p65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" name="Google Shape;900;p65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Kasane Teto - UTAU Wiki" id="901" name="Google Shape;9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954" y="322050"/>
            <a:ext cx="1512795" cy="45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5"/>
          <p:cNvSpPr/>
          <p:nvPr/>
        </p:nvSpPr>
        <p:spPr>
          <a:xfrm>
            <a:off x="5056125" y="4049850"/>
            <a:ext cx="968100" cy="96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UTAU VS OpenUTAU - compare differences &amp; reviews?" id="903" name="Google Shape;90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695" y="3746519"/>
            <a:ext cx="1058245" cy="105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5"/>
          <p:cNvSpPr txBox="1"/>
          <p:nvPr/>
        </p:nvSpPr>
        <p:spPr>
          <a:xfrm>
            <a:off x="378525" y="1066025"/>
            <a:ext cx="5482200" cy="4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★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Costo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il software è completamente gratuito! :)</a:t>
            </a:r>
            <a:endParaRPr sz="11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b="1"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Popolarità</a:t>
            </a:r>
            <a:r>
              <a:rPr lang="en" sz="11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poiché gratuito, potrebbe essere più diffuso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★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Mancanza di s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upporto e qualità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 essendo gratuito, lo sviluppatore non ha incentivi a produrre software di qualità o a offrire supporto agli utenti.</a:t>
            </a:r>
            <a:endParaRPr b="1"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Closed source: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non è possibile visionare o modificare il codice, quindi non ho certezze sulla sicurezza, né aggiungere funzioni.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Rischio abandonware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Quando l’azienda non avrà più interesse a mantenere il software, questo potrebbe essere 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abbandonato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, e io potrei </a:t>
            </a: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perdervi l’accesso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b="1"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L’EULA potrebbe imporre delle limitazioni sull’uso del software, ad esempio vietando la commercializzazione.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Check mark Computer Icons Customer Service Theme Clip art - green tick ..." id="905" name="Google Shape;905;p65"/>
          <p:cNvPicPr preferRelativeResize="0"/>
          <p:nvPr/>
        </p:nvPicPr>
        <p:blipFill rotWithShape="1">
          <a:blip r:embed="rId6">
            <a:alphaModFix/>
          </a:blip>
          <a:srcRect b="19333" l="19943" r="20737" t="19271"/>
          <a:stretch/>
        </p:blipFill>
        <p:spPr>
          <a:xfrm>
            <a:off x="1003127" y="139960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906" name="Google Shape;90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246600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907" name="Google Shape;90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998" y="3223325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908" name="Google Shape;90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382440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Red Cross Mark PNG. | PlusPNG" id="909" name="Google Shape;90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451926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910" name="Google Shape;910;p65"/>
          <p:cNvPicPr preferRelativeResize="0"/>
          <p:nvPr/>
        </p:nvPicPr>
        <p:blipFill rotWithShape="1">
          <a:blip r:embed="rId6">
            <a:alphaModFix/>
          </a:blip>
          <a:srcRect b="19333" l="19943" r="20737" t="19271"/>
          <a:stretch/>
        </p:blipFill>
        <p:spPr>
          <a:xfrm>
            <a:off x="984264" y="1779112"/>
            <a:ext cx="263151" cy="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OpenUTAU (FOSS)</a:t>
            </a:r>
            <a:endParaRPr/>
          </a:p>
        </p:txBody>
      </p:sp>
      <p:grpSp>
        <p:nvGrpSpPr>
          <p:cNvPr id="916" name="Google Shape;916;p66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917" name="Google Shape;917;p66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descr="Makku - UTAU.Sexy - UTAU.SEXY" id="921" name="Google Shape;9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000" y="50597"/>
            <a:ext cx="2900000" cy="508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775" y="131603"/>
            <a:ext cx="2525175" cy="492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6"/>
          <p:cNvPicPr preferRelativeResize="0"/>
          <p:nvPr/>
        </p:nvPicPr>
        <p:blipFill rotWithShape="1">
          <a:blip r:embed="rId5">
            <a:alphaModFix/>
          </a:blip>
          <a:srcRect b="39442" l="19171" r="19557" t="36712"/>
          <a:stretch/>
        </p:blipFill>
        <p:spPr>
          <a:xfrm>
            <a:off x="5388925" y="4108300"/>
            <a:ext cx="3658474" cy="7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6"/>
          <p:cNvSpPr txBox="1"/>
          <p:nvPr/>
        </p:nvSpPr>
        <p:spPr>
          <a:xfrm>
            <a:off x="378525" y="1066025"/>
            <a:ext cx="5533200" cy="3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njari"/>
              <a:buChar char="★"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Popolarità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se gratuito, potrebbe essere più diffuso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Open source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è possibile visionare il codice per assicurarsi della sua qualità e modificarlo per aggiungere funzioni.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Licenza: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la licenza non pone generalmente alcuna limitazione.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b="1"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Meno rischio abandonware</a:t>
            </a:r>
            <a:r>
              <a:rPr lang="en" sz="125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se lo sviluppatore originale interrompe lo sviluppo, chiunque altro può andare avanti poiché è disponibile il codice sorgente.</a:t>
            </a:r>
            <a:endParaRPr sz="125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njari"/>
              <a:buChar char="★"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b="1" sz="13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Manjari"/>
              <a:buChar char="○"/>
            </a:pP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Mancanza di supporto e qualità</a:t>
            </a:r>
            <a:r>
              <a:rPr lang="en" sz="130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 essendo gratuito e FOSS, supporto e qualità sono del tutto affidati alla comunità di sviluppatori (di solito volontari) dietro il software.</a:t>
            </a:r>
            <a:endParaRPr sz="130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Collection of Red Cross Mark PNG. | PlusPNG" id="925" name="Google Shape;92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11" y="388285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926" name="Google Shape;926;p66"/>
          <p:cNvPicPr preferRelativeResize="0"/>
          <p:nvPr/>
        </p:nvPicPr>
        <p:blipFill rotWithShape="1">
          <a:blip r:embed="rId7">
            <a:alphaModFix/>
          </a:blip>
          <a:srcRect b="19333" l="19943" r="20737" t="19271"/>
          <a:stretch/>
        </p:blipFill>
        <p:spPr>
          <a:xfrm>
            <a:off x="984252" y="1434712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927" name="Google Shape;927;p66"/>
          <p:cNvPicPr preferRelativeResize="0"/>
          <p:nvPr/>
        </p:nvPicPr>
        <p:blipFill rotWithShape="1">
          <a:blip r:embed="rId7">
            <a:alphaModFix/>
          </a:blip>
          <a:srcRect b="19333" l="19943" r="20737" t="19271"/>
          <a:stretch/>
        </p:blipFill>
        <p:spPr>
          <a:xfrm>
            <a:off x="984252" y="178255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928" name="Google Shape;928;p66"/>
          <p:cNvPicPr preferRelativeResize="0"/>
          <p:nvPr/>
        </p:nvPicPr>
        <p:blipFill rotWithShape="1">
          <a:blip r:embed="rId7">
            <a:alphaModFix/>
          </a:blip>
          <a:srcRect b="19333" l="19943" r="20737" t="19271"/>
          <a:stretch/>
        </p:blipFill>
        <p:spPr>
          <a:xfrm>
            <a:off x="984239" y="2351125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 mark Computer Icons Customer Service Theme Clip art - green tick ..." id="929" name="Google Shape;929;p66"/>
          <p:cNvPicPr preferRelativeResize="0"/>
          <p:nvPr/>
        </p:nvPicPr>
        <p:blipFill rotWithShape="1">
          <a:blip r:embed="rId7">
            <a:alphaModFix/>
          </a:blip>
          <a:srcRect b="19333" l="19943" r="20737" t="19271"/>
          <a:stretch/>
        </p:blipFill>
        <p:spPr>
          <a:xfrm>
            <a:off x="984264" y="2743212"/>
            <a:ext cx="263151" cy="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-5652" l="52289" r="14820" t="65646"/>
          <a:stretch/>
        </p:blipFill>
        <p:spPr>
          <a:xfrm>
            <a:off x="6973575" y="3567750"/>
            <a:ext cx="1248450" cy="11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 txBox="1"/>
          <p:nvPr>
            <p:ph idx="1" type="body"/>
          </p:nvPr>
        </p:nvSpPr>
        <p:spPr>
          <a:xfrm>
            <a:off x="713100" y="1151000"/>
            <a:ext cx="3320700" cy="3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 generale, qualunque software/programma/applicazione si può riassumere nel concetto di </a:t>
            </a:r>
            <a:r>
              <a:rPr b="1" lang="en" sz="1500">
                <a:solidFill>
                  <a:schemeClr val="dk2"/>
                </a:solidFill>
              </a:rPr>
              <a:t>algoritmo.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Un </a:t>
            </a:r>
            <a:r>
              <a:rPr b="1" lang="en" sz="1800">
                <a:solidFill>
                  <a:schemeClr val="dk2"/>
                </a:solidFill>
                <a:highlight>
                  <a:schemeClr val="lt2"/>
                </a:highlight>
              </a:rPr>
              <a:t>algoritmo 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è una sequenza finita di operazioni (istruzioni) che prendono degli </a:t>
            </a:r>
            <a:r>
              <a:rPr b="1" lang="en" sz="1800">
                <a:solidFill>
                  <a:schemeClr val="dk2"/>
                </a:solidFill>
                <a:highlight>
                  <a:schemeClr val="lt2"/>
                </a:highlight>
              </a:rPr>
              <a:t>input 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e li elaborano, eventualmente producendo un </a:t>
            </a:r>
            <a:r>
              <a:rPr b="1" lang="en" sz="1800">
                <a:solidFill>
                  <a:schemeClr val="dk2"/>
                </a:solidFill>
                <a:highlight>
                  <a:schemeClr val="lt2"/>
                </a:highlight>
              </a:rPr>
              <a:t>output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9" name="Google Shape;419;p34"/>
          <p:cNvSpPr txBox="1"/>
          <p:nvPr>
            <p:ph type="title"/>
          </p:nvPr>
        </p:nvSpPr>
        <p:spPr>
          <a:xfrm>
            <a:off x="720000" y="445025"/>
            <a:ext cx="32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L’algoritmo</a:t>
            </a:r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 rotWithShape="1">
          <a:blip r:embed="rId3">
            <a:alphaModFix/>
          </a:blip>
          <a:srcRect b="55136" l="0" r="67109" t="0"/>
          <a:stretch/>
        </p:blipFill>
        <p:spPr>
          <a:xfrm>
            <a:off x="4375175" y="1322825"/>
            <a:ext cx="1248450" cy="1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/>
          <p:nvPr/>
        </p:nvSpPr>
        <p:spPr>
          <a:xfrm>
            <a:off x="4204350" y="1546925"/>
            <a:ext cx="1365900" cy="94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3948300" y="1150988"/>
            <a:ext cx="1878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INPUT</a:t>
            </a:r>
            <a:r>
              <a:rPr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: LIMONI</a:t>
            </a:r>
            <a:endParaRPr sz="1800">
              <a:solidFill>
                <a:schemeClr val="dk2"/>
              </a:solidFill>
              <a:highlight>
                <a:schemeClr val="accent4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6377550" y="4545350"/>
            <a:ext cx="2440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OUTPUT</a:t>
            </a:r>
            <a:r>
              <a:rPr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: LIMONATA</a:t>
            </a:r>
            <a:endParaRPr sz="1800">
              <a:solidFill>
                <a:schemeClr val="dk2"/>
              </a:solidFill>
              <a:highlight>
                <a:schemeClr val="accent4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6914850" y="3567750"/>
            <a:ext cx="1365900" cy="103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 b="52028" l="30804" r="30463" t="7965"/>
          <a:stretch/>
        </p:blipFill>
        <p:spPr>
          <a:xfrm>
            <a:off x="4492475" y="2711525"/>
            <a:ext cx="1470250" cy="11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3">
            <a:alphaModFix/>
          </a:blip>
          <a:srcRect b="52404" l="76983" r="0" t="7589"/>
          <a:stretch/>
        </p:blipFill>
        <p:spPr>
          <a:xfrm>
            <a:off x="6550400" y="966800"/>
            <a:ext cx="873675" cy="11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3">
            <a:alphaModFix/>
          </a:blip>
          <a:srcRect b="-3768" l="7750" r="53516" t="63762"/>
          <a:stretch/>
        </p:blipFill>
        <p:spPr>
          <a:xfrm>
            <a:off x="6389575" y="2256300"/>
            <a:ext cx="1470250" cy="11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/>
          <p:nvPr/>
        </p:nvSpPr>
        <p:spPr>
          <a:xfrm>
            <a:off x="4295936" y="2685275"/>
            <a:ext cx="477000" cy="779000"/>
          </a:xfrm>
          <a:custGeom>
            <a:rect b="b" l="l" r="r" t="t"/>
            <a:pathLst>
              <a:path extrusionOk="0" h="31160" w="1908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29" name="Google Shape;429;p34"/>
          <p:cNvSpPr/>
          <p:nvPr/>
        </p:nvSpPr>
        <p:spPr>
          <a:xfrm flipH="1" rot="-2916917">
            <a:off x="7408971" y="2019948"/>
            <a:ext cx="377639" cy="697702"/>
          </a:xfrm>
          <a:custGeom>
            <a:rect b="b" l="l" r="r" t="t"/>
            <a:pathLst>
              <a:path extrusionOk="0" h="31160" w="1908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0" name="Google Shape;430;p34"/>
          <p:cNvSpPr/>
          <p:nvPr/>
        </p:nvSpPr>
        <p:spPr>
          <a:xfrm rot="3260090">
            <a:off x="6254463" y="3302860"/>
            <a:ext cx="819915" cy="396006"/>
          </a:xfrm>
          <a:custGeom>
            <a:rect b="b" l="l" r="r" t="t"/>
            <a:pathLst>
              <a:path extrusionOk="0" h="31160" w="1908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1" name="Google Shape;431;p34"/>
          <p:cNvSpPr/>
          <p:nvPr/>
        </p:nvSpPr>
        <p:spPr>
          <a:xfrm>
            <a:off x="8430888" y="42571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5846021" y="1709525"/>
            <a:ext cx="738075" cy="1280525"/>
          </a:xfrm>
          <a:custGeom>
            <a:rect b="b" l="l" r="r" t="t"/>
            <a:pathLst>
              <a:path extrusionOk="0" h="51221" w="29523">
                <a:moveTo>
                  <a:pt x="71" y="51221"/>
                </a:moveTo>
                <a:cubicBezTo>
                  <a:pt x="498" y="48447"/>
                  <a:pt x="-1067" y="38842"/>
                  <a:pt x="2632" y="34574"/>
                </a:cubicBezTo>
                <a:cubicBezTo>
                  <a:pt x="6331" y="30306"/>
                  <a:pt x="18710" y="29951"/>
                  <a:pt x="22267" y="25611"/>
                </a:cubicBezTo>
                <a:cubicBezTo>
                  <a:pt x="25824" y="21272"/>
                  <a:pt x="22765" y="12806"/>
                  <a:pt x="23974" y="8537"/>
                </a:cubicBezTo>
                <a:cubicBezTo>
                  <a:pt x="25183" y="4269"/>
                  <a:pt x="28598" y="1423"/>
                  <a:pt x="29523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713100" y="1741225"/>
            <a:ext cx="48999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linguaggio naturale non è altro che la lingua che usiamo per parlare: italiano, inglese…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Ma p</a:t>
            </a:r>
            <a:r>
              <a:rPr lang="en">
                <a:solidFill>
                  <a:schemeClr val="dk2"/>
                </a:solidFill>
              </a:rPr>
              <a:t>oiché il computer è un sasso stupido, le istruzioni dell’algoritmo che vogliamo far eseguire alla macchina devono essere </a:t>
            </a:r>
            <a:r>
              <a:rPr b="1" lang="en">
                <a:solidFill>
                  <a:schemeClr val="dk2"/>
                </a:solidFill>
              </a:rPr>
              <a:t>espresse in un linguaggio ad essa comprensibile</a:t>
            </a:r>
            <a:r>
              <a:rPr lang="en">
                <a:solidFill>
                  <a:schemeClr val="dk2"/>
                </a:solidFill>
              </a:rPr>
              <a:t>: 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il linguaggio naturale è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</a:rPr>
              <a:t>troppo ambiguo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 a questo scopo: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Es. “La bella pesca” → Una pesca bella? O una bella ragazza che pesca?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Rappresentare un algoritmo: linguaggio naturale</a:t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5613000" y="1471525"/>
            <a:ext cx="3211800" cy="3430200"/>
          </a:xfrm>
          <a:prstGeom prst="roundRect">
            <a:avLst>
              <a:gd fmla="val 9233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Algoritmo per fare una limonata</a:t>
            </a:r>
            <a:endParaRPr b="1" sz="1500" u="sng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Raccogli  i limoni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Taglia i limoni a metà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Senti se i limoni hanno un buon profumo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 hanno un buon profumo: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lphaL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Spremili per ottenere il succo.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lphaL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Versa la limonata in bicchieri e servi.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Altrimenti butta via tutto.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/>
          <p:nvPr>
            <p:ph idx="1" type="body"/>
          </p:nvPr>
        </p:nvSpPr>
        <p:spPr>
          <a:xfrm>
            <a:off x="713100" y="1741225"/>
            <a:ext cx="2242800" cy="28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 diagrammi di flusso sono un metodo </a:t>
            </a:r>
            <a:r>
              <a:rPr b="1" lang="en">
                <a:solidFill>
                  <a:schemeClr val="dk2"/>
                </a:solidFill>
              </a:rPr>
              <a:t>non ambiguo</a:t>
            </a:r>
            <a:r>
              <a:rPr lang="en">
                <a:solidFill>
                  <a:schemeClr val="dk2"/>
                </a:solidFill>
              </a:rPr>
              <a:t> e </a:t>
            </a:r>
            <a:r>
              <a:rPr b="1" lang="en">
                <a:solidFill>
                  <a:schemeClr val="dk2"/>
                </a:solidFill>
              </a:rPr>
              <a:t>agnostico dai linguaggi di programmazione</a:t>
            </a:r>
            <a:r>
              <a:rPr lang="en">
                <a:solidFill>
                  <a:schemeClr val="dk2"/>
                </a:solidFill>
              </a:rPr>
              <a:t> per descrivere gli algoritmi.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Rappresentare un algoritmo: diagrammi di flusso</a:t>
            </a:r>
            <a:endParaRPr/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450" y="1741225"/>
            <a:ext cx="5452850" cy="3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I linguaggi di programmazione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564525" y="1557575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 basso livello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4515875" y="1557575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ad alto livello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777825" y="190592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Linguaggi molto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vicini, per logica e funzionamento, alla macchina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; parlano di registri e operazioni basilari.</a:t>
            </a:r>
            <a:endParaRPr/>
          </a:p>
        </p:txBody>
      </p:sp>
      <p:sp>
        <p:nvSpPr>
          <p:cNvPr id="455" name="Google Shape;455;p37"/>
          <p:cNvSpPr txBox="1"/>
          <p:nvPr/>
        </p:nvSpPr>
        <p:spPr>
          <a:xfrm>
            <a:off x="4599275" y="1905925"/>
            <a:ext cx="32598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Linguaggi più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vicini al linguaggio naturale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, che astraggono le operazioni complesse gestendo da soli i dettagli. Per essere eseguiti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vengono tradotti (automaticamente) in linguaggi a basso livello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/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76" y="3049525"/>
            <a:ext cx="1687193" cy="122704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1567875" y="4276775"/>
            <a:ext cx="16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Es. Codice macchina</a:t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2252866" y="3079944"/>
            <a:ext cx="784800" cy="11664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Desktop, home screen, monitor, pc, personal computer icon - Download on ..." id="459" name="Google Shape;4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893" y="3578844"/>
            <a:ext cx="870207" cy="87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 rotWithShape="1">
          <a:blip r:embed="rId5">
            <a:alphaModFix/>
          </a:blip>
          <a:srcRect b="0" l="0" r="0" t="11582"/>
          <a:stretch/>
        </p:blipFill>
        <p:spPr>
          <a:xfrm>
            <a:off x="5214875" y="3645011"/>
            <a:ext cx="2381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5214800" y="4217713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Es. </a:t>
            </a: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Python</a:t>
            </a:r>
            <a:endParaRPr sz="1100"/>
          </a:p>
        </p:txBody>
      </p:sp>
      <p:sp>
        <p:nvSpPr>
          <p:cNvPr id="462" name="Google Shape;462;p37"/>
          <p:cNvSpPr/>
          <p:nvPr/>
        </p:nvSpPr>
        <p:spPr>
          <a:xfrm>
            <a:off x="7261763" y="3934984"/>
            <a:ext cx="525300" cy="31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Python – Logos Download" id="463" name="Google Shape;4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7000" y="3906013"/>
            <a:ext cx="5748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Esempi di programmazione</a:t>
            </a:r>
            <a:endParaRPr/>
          </a:p>
        </p:txBody>
      </p:sp>
      <p:sp>
        <p:nvSpPr>
          <p:cNvPr id="469" name="Google Shape;469;p38"/>
          <p:cNvSpPr txBox="1"/>
          <p:nvPr/>
        </p:nvSpPr>
        <p:spPr>
          <a:xfrm>
            <a:off x="640725" y="1353500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 basso livello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3">
            <a:alphaModFix/>
          </a:blip>
          <a:srcRect b="0" l="0" r="0" t="43684"/>
          <a:stretch/>
        </p:blipFill>
        <p:spPr>
          <a:xfrm>
            <a:off x="1128913" y="2043687"/>
            <a:ext cx="2991075" cy="17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75" y="2054400"/>
            <a:ext cx="2425200" cy="176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1411850" y="4111500"/>
            <a:ext cx="24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900"/>
              <a:buChar char="●"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Assembly</a:t>
            </a: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5044275" y="4111500"/>
            <a:ext cx="319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900"/>
              <a:buChar char="●"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Codice macchina</a:t>
            </a:r>
            <a:endParaRPr/>
          </a:p>
        </p:txBody>
      </p:sp>
      <p:pic>
        <p:nvPicPr>
          <p:cNvPr descr="assembly-language · GitHub Topics · GitHub" id="474" name="Google Shape;4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8375" y="2367250"/>
            <a:ext cx="2025200" cy="20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8"/>
          <p:cNvSpPr/>
          <p:nvPr/>
        </p:nvSpPr>
        <p:spPr>
          <a:xfrm>
            <a:off x="6535475" y="2098125"/>
            <a:ext cx="1128000" cy="16764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Desktop, home screen, monitor, pc, personal computer icon - Download on ..." id="476" name="Google Shape;4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725" y="2695608"/>
            <a:ext cx="1250851" cy="125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/>
          <p:nvPr/>
        </p:nvSpPr>
        <p:spPr>
          <a:xfrm>
            <a:off x="1411850" y="2367250"/>
            <a:ext cx="2553300" cy="1956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Esempi di programmazione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640725" y="1353500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ad alto livello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1788800" y="3291925"/>
            <a:ext cx="242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</a:t>
            </a:r>
            <a:endParaRPr sz="1100"/>
          </a:p>
        </p:txBody>
      </p:sp>
      <p:sp>
        <p:nvSpPr>
          <p:cNvPr id="485" name="Google Shape;485;p39"/>
          <p:cNvSpPr txBox="1"/>
          <p:nvPr/>
        </p:nvSpPr>
        <p:spPr>
          <a:xfrm>
            <a:off x="4871600" y="2559838"/>
            <a:ext cx="315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Typescript</a:t>
            </a:r>
            <a:endParaRPr sz="1100"/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800" y="1931097"/>
            <a:ext cx="2425200" cy="140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75" y="1932250"/>
            <a:ext cx="3159650" cy="62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5">
            <a:alphaModFix/>
          </a:blip>
          <a:srcRect b="0" l="0" r="0" t="11582"/>
          <a:stretch/>
        </p:blipFill>
        <p:spPr>
          <a:xfrm>
            <a:off x="1810775" y="3738323"/>
            <a:ext cx="2381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1810700" y="4311025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Python</a:t>
            </a:r>
            <a:endParaRPr sz="1100"/>
          </a:p>
        </p:txBody>
      </p:sp>
      <p:pic>
        <p:nvPicPr>
          <p:cNvPr id="490" name="Google Shape;49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75" y="3121250"/>
            <a:ext cx="3159650" cy="9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9"/>
          <p:cNvSpPr txBox="1"/>
          <p:nvPr/>
        </p:nvSpPr>
        <p:spPr>
          <a:xfrm>
            <a:off x="4871600" y="4231075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Java</a:t>
            </a:r>
            <a:endParaRPr sz="1100"/>
          </a:p>
        </p:txBody>
      </p:sp>
      <p:pic>
        <p:nvPicPr>
          <p:cNvPr descr="File:Typescript logo 2020.svg - Wikimedia Commons" id="492" name="Google Shape;49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9400" y="2236497"/>
            <a:ext cx="574825" cy="574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va – Logos Download" id="493" name="Google Shape;493;p39"/>
          <p:cNvPicPr preferRelativeResize="0"/>
          <p:nvPr/>
        </p:nvPicPr>
        <p:blipFill rotWithShape="1">
          <a:blip r:embed="rId8">
            <a:alphaModFix/>
          </a:blip>
          <a:srcRect b="0" l="0" r="53025" t="0"/>
          <a:stretch/>
        </p:blipFill>
        <p:spPr>
          <a:xfrm>
            <a:off x="7429400" y="3340925"/>
            <a:ext cx="835430" cy="99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39"/>
          <p:cNvGrpSpPr/>
          <p:nvPr/>
        </p:nvGrpSpPr>
        <p:grpSpPr>
          <a:xfrm>
            <a:off x="3612779" y="2492775"/>
            <a:ext cx="998797" cy="938000"/>
            <a:chOff x="7687104" y="309588"/>
            <a:chExt cx="998797" cy="938000"/>
          </a:xfrm>
        </p:grpSpPr>
        <p:sp>
          <p:nvSpPr>
            <p:cNvPr id="495" name="Google Shape;495;p39"/>
            <p:cNvSpPr/>
            <p:nvPr/>
          </p:nvSpPr>
          <p:spPr>
            <a:xfrm>
              <a:off x="7871488" y="456838"/>
              <a:ext cx="6300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pic>
          <p:nvPicPr>
            <p:cNvPr descr="C Language Course | Introduction | History | TechBaz" id="496" name="Google Shape;496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87104" y="309588"/>
              <a:ext cx="998797" cy="93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Google Shape;497;p39"/>
          <p:cNvSpPr/>
          <p:nvPr/>
        </p:nvSpPr>
        <p:spPr>
          <a:xfrm>
            <a:off x="3800200" y="4094350"/>
            <a:ext cx="525300" cy="311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3910600" y="3996300"/>
            <a:ext cx="114600" cy="135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Python – Logos Download" id="499" name="Google Shape;499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8900" y="3970025"/>
            <a:ext cx="5748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yperglycemia in an Elderly Patient Clinical Case by Slidesgo">
  <a:themeElements>
    <a:clrScheme name="Simple Light">
      <a:dk1>
        <a:srgbClr val="9999FF"/>
      </a:dk1>
      <a:lt1>
        <a:srgbClr val="FFFFFF"/>
      </a:lt1>
      <a:dk2>
        <a:srgbClr val="191919"/>
      </a:dk2>
      <a:lt2>
        <a:srgbClr val="EBEB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